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2"/>
  </p:notesMasterIdLst>
  <p:sldIdLst>
    <p:sldId id="256" r:id="rId2"/>
    <p:sldId id="265" r:id="rId3"/>
    <p:sldId id="295" r:id="rId4"/>
    <p:sldId id="281" r:id="rId5"/>
    <p:sldId id="287" r:id="rId6"/>
    <p:sldId id="298" r:id="rId7"/>
    <p:sldId id="282" r:id="rId8"/>
    <p:sldId id="269" r:id="rId9"/>
    <p:sldId id="297" r:id="rId10"/>
    <p:sldId id="283" r:id="rId11"/>
    <p:sldId id="275" r:id="rId12"/>
    <p:sldId id="278" r:id="rId13"/>
    <p:sldId id="279" r:id="rId14"/>
    <p:sldId id="280" r:id="rId15"/>
    <p:sldId id="270" r:id="rId16"/>
    <p:sldId id="261" r:id="rId17"/>
    <p:sldId id="264" r:id="rId18"/>
    <p:sldId id="292" r:id="rId19"/>
    <p:sldId id="262" r:id="rId20"/>
    <p:sldId id="276" r:id="rId21"/>
    <p:sldId id="293" r:id="rId22"/>
    <p:sldId id="273" r:id="rId23"/>
    <p:sldId id="271" r:id="rId24"/>
    <p:sldId id="284" r:id="rId25"/>
    <p:sldId id="258" r:id="rId26"/>
    <p:sldId id="268" r:id="rId27"/>
    <p:sldId id="259" r:id="rId28"/>
    <p:sldId id="267" r:id="rId29"/>
    <p:sldId id="290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7FD13B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3" autoAdjust="0"/>
    <p:restoredTop sz="73159" autoAdjust="0"/>
  </p:normalViewPr>
  <p:slideViewPr>
    <p:cSldViewPr>
      <p:cViewPr varScale="1">
        <p:scale>
          <a:sx n="58" d="100"/>
          <a:sy n="58" d="100"/>
        </p:scale>
        <p:origin x="-39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43BD2-9A20-4E90-BEB7-5274278FA39E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39BC0-52F8-4598-8512-4AB04B031A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TODO </a:t>
            </a:r>
            <a:r>
              <a:rPr lang="en-US" baseline="0" dirty="0" smtClean="0"/>
              <a:t>redo this slide a bit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39BC0-52F8-4598-8512-4AB04B031AE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62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nervous </a:t>
            </a:r>
            <a:r>
              <a:rPr lang="en-US" dirty="0" smtClean="0"/>
              <a:t>system, motor neuron, action potential, muscle </a:t>
            </a:r>
            <a:r>
              <a:rPr lang="en-US" dirty="0" smtClean="0"/>
              <a:t>fiber</a:t>
            </a:r>
          </a:p>
          <a:p>
            <a:endParaRPr lang="en-US" dirty="0" smtClean="0"/>
          </a:p>
          <a:p>
            <a:r>
              <a:rPr lang="en-US" dirty="0" smtClean="0"/>
              <a:t>For those of us who are not biology or medical experts here is a quick primer on muscles and muscle sensing</a:t>
            </a:r>
          </a:p>
          <a:p>
            <a:r>
              <a:rPr lang="en-US" dirty="0" smtClean="0"/>
              <a:t>There are muscles</a:t>
            </a:r>
            <a:r>
              <a:rPr lang="en-US" baseline="0" dirty="0" smtClean="0"/>
              <a:t> for breathing and heartbeat</a:t>
            </a:r>
          </a:p>
          <a:p>
            <a:r>
              <a:rPr lang="en-US" baseline="0" dirty="0" smtClean="0"/>
              <a:t>And then there are muscles we use for locomotion, and those are what we are talking about using in muscle-computer interfaces</a:t>
            </a:r>
          </a:p>
          <a:p>
            <a:r>
              <a:rPr lang="en-US" baseline="0" dirty="0" smtClean="0"/>
              <a:t>The neurological signal for muscle activation can be sensed at the surface of the skin, and we want to make use of this type of physiological sensing for computer input.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DB793-0DAE-4E37-AFF2-2F11F0BE167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1890</a:t>
            </a:r>
            <a:r>
              <a:rPr lang="en-US" baseline="0" dirty="0" smtClean="0"/>
              <a:t> </a:t>
            </a:r>
            <a:r>
              <a:rPr lang="en-US" dirty="0" smtClean="0"/>
              <a:t>the term electromyography introduced</a:t>
            </a:r>
          </a:p>
          <a:p>
            <a:endParaRPr lang="en-US" dirty="0" smtClean="0"/>
          </a:p>
          <a:p>
            <a:r>
              <a:rPr lang="en-US" dirty="0" smtClean="0"/>
              <a:t>Closely</a:t>
            </a:r>
            <a:r>
              <a:rPr lang="en-US" baseline="0" dirty="0" smtClean="0"/>
              <a:t> related to EEG – electroencephalography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DB793-0DAE-4E37-AFF2-2F11F0BE167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9FA4-DD14-451B-BE1F-1EEA407217AC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6B6C3-6E92-4E60-A912-5CE9B2D0D24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39BC0-52F8-4598-8512-4AB04B031AE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92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</a:t>
            </a:r>
            <a:r>
              <a:rPr lang="en-US" baseline="0" dirty="0" smtClean="0"/>
              <a:t> Machine Learning Setup</a:t>
            </a:r>
          </a:p>
          <a:p>
            <a:r>
              <a:rPr lang="en-US" baseline="0" dirty="0" smtClean="0"/>
              <a:t>Based on related work in EMG sensing and our previous work with EEG sensing we…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PER USER MODELS</a:t>
            </a:r>
          </a:p>
          <a:p>
            <a:r>
              <a:rPr lang="en-US" dirty="0" smtClean="0"/>
              <a:t>figures showing data-&gt;features-&gt;training-&gt;model-&gt; classification</a:t>
            </a:r>
          </a:p>
          <a:p>
            <a:r>
              <a:rPr lang="en-US" dirty="0" smtClean="0"/>
              <a:t>For our experiment, we used the Sequential Minimal Optimization (SMO) version of support vector machines as implemented in the </a:t>
            </a:r>
            <a:r>
              <a:rPr lang="en-US" dirty="0" err="1" smtClean="0"/>
              <a:t>Weka</a:t>
            </a:r>
            <a:r>
              <a:rPr lang="en-US" dirty="0" smtClean="0"/>
              <a:t> toolkit </a:t>
            </a:r>
          </a:p>
          <a:p>
            <a:r>
              <a:rPr lang="en-US" dirty="0" smtClean="0"/>
              <a:t>I’ve told you now that we put 8 sensors on people had them perform 4 gesture sets of 4-5 gestures</a:t>
            </a:r>
            <a:r>
              <a:rPr lang="en-US" baseline="0" dirty="0" smtClean="0"/>
              <a:t> each at least 50 times.</a:t>
            </a:r>
          </a:p>
          <a:p>
            <a:r>
              <a:rPr lang="en-US" baseline="0" dirty="0" smtClean="0"/>
              <a:t>So what did we do with all this data?</a:t>
            </a:r>
          </a:p>
          <a:p>
            <a:r>
              <a:rPr lang="en-US" baseline="0" dirty="0" smtClean="0"/>
              <a:t>We conducted offline analysis using techniques we decided upon before running the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DB793-0DAE-4E37-AFF2-2F11F0BE167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</a:t>
            </a:r>
            <a:r>
              <a:rPr lang="en-US" baseline="0" dirty="0" smtClean="0"/>
              <a:t> Machine Learning Setup</a:t>
            </a:r>
          </a:p>
          <a:p>
            <a:r>
              <a:rPr lang="en-US" baseline="0" dirty="0" smtClean="0"/>
              <a:t>Based on related work in EMG sensing and our previous work with EEG sensing we…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PER USER MODELS</a:t>
            </a:r>
          </a:p>
          <a:p>
            <a:r>
              <a:rPr lang="en-US" dirty="0" smtClean="0"/>
              <a:t>figures showing data-&gt;features-&gt;training-&gt;model-&gt; classification</a:t>
            </a:r>
          </a:p>
          <a:p>
            <a:r>
              <a:rPr lang="en-US" dirty="0" smtClean="0"/>
              <a:t>For our experiment, we used the Sequential Minimal Optimization (SMO) version of support vector machines as implemented in the </a:t>
            </a:r>
            <a:r>
              <a:rPr lang="en-US" dirty="0" err="1" smtClean="0"/>
              <a:t>Weka</a:t>
            </a:r>
            <a:r>
              <a:rPr lang="en-US" dirty="0" smtClean="0"/>
              <a:t> toolkit </a:t>
            </a:r>
          </a:p>
          <a:p>
            <a:r>
              <a:rPr lang="en-US" dirty="0" smtClean="0"/>
              <a:t>I’ve told you now that we put 8 sensors on people had them perform 4 gesture sets of 4-5 gestures</a:t>
            </a:r>
            <a:r>
              <a:rPr lang="en-US" baseline="0" dirty="0" smtClean="0"/>
              <a:t> each at least 50 times.</a:t>
            </a:r>
          </a:p>
          <a:p>
            <a:r>
              <a:rPr lang="en-US" baseline="0" dirty="0" smtClean="0"/>
              <a:t>So what did we do with all this data?</a:t>
            </a:r>
          </a:p>
          <a:p>
            <a:r>
              <a:rPr lang="en-US" baseline="0" dirty="0" smtClean="0"/>
              <a:t>We conducted offline analysis using techniques we decided upon before running the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DB793-0DAE-4E37-AFF2-2F11F0BE16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</a:t>
            </a:r>
            <a:r>
              <a:rPr lang="en-US" baseline="0" dirty="0" smtClean="0"/>
              <a:t> Machine Learning Setup</a:t>
            </a:r>
          </a:p>
          <a:p>
            <a:r>
              <a:rPr lang="en-US" baseline="0" dirty="0" smtClean="0"/>
              <a:t>Based on related work in EMG sensing and our previous work with EEG sensing we…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PER USER MODELS</a:t>
            </a:r>
          </a:p>
          <a:p>
            <a:r>
              <a:rPr lang="en-US" dirty="0" smtClean="0"/>
              <a:t>figures showing data-&gt;features-&gt;training-&gt;model-&gt; classification</a:t>
            </a:r>
          </a:p>
          <a:p>
            <a:r>
              <a:rPr lang="en-US" dirty="0" smtClean="0"/>
              <a:t>For our experiment, we used the Sequential Minimal Optimization (SMO) version of support vector machines as implemented in the </a:t>
            </a:r>
            <a:r>
              <a:rPr lang="en-US" dirty="0" err="1" smtClean="0"/>
              <a:t>Weka</a:t>
            </a:r>
            <a:r>
              <a:rPr lang="en-US" dirty="0" smtClean="0"/>
              <a:t> toolkit </a:t>
            </a:r>
          </a:p>
          <a:p>
            <a:r>
              <a:rPr lang="en-US" dirty="0" smtClean="0"/>
              <a:t>I’ve told you now that we put 8 sensors on people had them perform 4 gesture sets of 4-5 gestures</a:t>
            </a:r>
            <a:r>
              <a:rPr lang="en-US" baseline="0" dirty="0" smtClean="0"/>
              <a:t> each at least 50 times.</a:t>
            </a:r>
          </a:p>
          <a:p>
            <a:r>
              <a:rPr lang="en-US" baseline="0" dirty="0" smtClean="0"/>
              <a:t>So what did we do with all this data?</a:t>
            </a:r>
          </a:p>
          <a:p>
            <a:r>
              <a:rPr lang="en-US" baseline="0" dirty="0" smtClean="0"/>
              <a:t>We conducted offline analysis using techniques we decided upon before running the experiment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DB793-0DAE-4E37-AFF2-2F11F0BE167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8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6375295"/>
            <a:ext cx="2514600" cy="482705"/>
            <a:chOff x="304800" y="152401"/>
            <a:chExt cx="2133600" cy="396458"/>
          </a:xfrm>
        </p:grpSpPr>
        <p:sp>
          <p:nvSpPr>
            <p:cNvPr id="15" name="TextBox 14"/>
            <p:cNvSpPr txBox="1"/>
            <p:nvPr/>
          </p:nvSpPr>
          <p:spPr>
            <a:xfrm>
              <a:off x="304800" y="152401"/>
              <a:ext cx="2133600" cy="21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Microsoft</a:t>
              </a:r>
              <a:r>
                <a:rPr lang="en-US" sz="800" baseline="30000" dirty="0" smtClean="0"/>
                <a:t>©</a:t>
              </a:r>
              <a:endParaRPr lang="en-US" sz="1050" baseline="30000" dirty="0" smtClean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6809" y="220238"/>
              <a:ext cx="1798782" cy="32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Research</a:t>
              </a:r>
              <a:endParaRPr lang="en-US" sz="2000"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 anchor="ctr"/>
          <a:lstStyle>
            <a:lvl1pPr>
              <a:defRPr sz="3600">
                <a:latin typeface="Annifont"/>
                <a:ea typeface="Segoe UI" pitchFamily="34" charset="0"/>
                <a:cs typeface="Segoe UI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777240"/>
          </a:xfrm>
        </p:spPr>
        <p:txBody>
          <a:bodyPr tIns="64008"/>
          <a:lstStyle>
            <a:lvl1pPr algn="l">
              <a:buNone/>
              <a:defRPr sz="4400" b="1" cap="none" spc="-150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375295"/>
            <a:ext cx="2514600" cy="482705"/>
            <a:chOff x="304800" y="152401"/>
            <a:chExt cx="2133600" cy="396458"/>
          </a:xfrm>
        </p:grpSpPr>
        <p:sp>
          <p:nvSpPr>
            <p:cNvPr id="12" name="TextBox 11"/>
            <p:cNvSpPr txBox="1"/>
            <p:nvPr/>
          </p:nvSpPr>
          <p:spPr>
            <a:xfrm>
              <a:off x="304800" y="152401"/>
              <a:ext cx="2133600" cy="21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Microsoft</a:t>
              </a:r>
              <a:r>
                <a:rPr lang="en-US" sz="800" baseline="30000" dirty="0" smtClean="0"/>
                <a:t>©</a:t>
              </a:r>
              <a:endParaRPr lang="en-US" sz="1050" baseline="30000" dirty="0" smtClean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6809" y="220238"/>
              <a:ext cx="1798782" cy="32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Research</a:t>
              </a:r>
              <a:endParaRPr lang="en-US" sz="2000"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 anchor="t"/>
          <a:lstStyle>
            <a:lvl1pPr>
              <a:defRPr sz="3600">
                <a:latin typeface="Annifont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0" y="6375295"/>
            <a:ext cx="2514600" cy="482705"/>
            <a:chOff x="304800" y="152401"/>
            <a:chExt cx="2133600" cy="396458"/>
          </a:xfrm>
        </p:grpSpPr>
        <p:sp>
          <p:nvSpPr>
            <p:cNvPr id="28" name="TextBox 27"/>
            <p:cNvSpPr txBox="1"/>
            <p:nvPr/>
          </p:nvSpPr>
          <p:spPr>
            <a:xfrm>
              <a:off x="304800" y="152401"/>
              <a:ext cx="2133600" cy="21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Microsoft</a:t>
              </a:r>
              <a:r>
                <a:rPr lang="en-US" sz="800" baseline="30000" dirty="0" smtClean="0"/>
                <a:t>©</a:t>
              </a:r>
              <a:endParaRPr lang="en-US" sz="1050" baseline="30000" dirty="0" smtClean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6809" y="220238"/>
              <a:ext cx="1798782" cy="32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Research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</p:spPr>
        <p:txBody>
          <a:bodyPr/>
          <a:lstStyle>
            <a:lvl1pPr>
              <a:defRPr sz="4400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375295"/>
            <a:ext cx="2514600" cy="482705"/>
            <a:chOff x="304800" y="152401"/>
            <a:chExt cx="2133600" cy="396458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152401"/>
              <a:ext cx="2133600" cy="21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Microsoft</a:t>
              </a:r>
              <a:r>
                <a:rPr lang="en-US" sz="800" baseline="30000" dirty="0" smtClean="0"/>
                <a:t>©</a:t>
              </a:r>
              <a:endParaRPr lang="en-US" sz="1050" baseline="30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6809" y="220238"/>
              <a:ext cx="1798782" cy="32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Research</a:t>
              </a:r>
              <a:endParaRPr lang="en-US" sz="2000"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838200"/>
          </a:xfrm>
        </p:spPr>
        <p:txBody>
          <a:bodyPr anchor="ctr"/>
          <a:lstStyle>
            <a:lvl1pPr algn="l">
              <a:buNone/>
              <a:defRPr sz="4400" b="1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000000" mc:Ignorable="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xmlns:mc="http://schemas.openxmlformats.org/markup-compatibility/2006" xmlns:a14="http://schemas.microsoft.com/office/drawing/2010/main" val="FFFFFF" mc:Ignorable="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xmlns:mc="http://schemas.openxmlformats.org/markup-compatibility/2006" xmlns:a14="http://schemas.microsoft.com/office/drawing/2010/main" val="FFFFFF" mc:Ignorable="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xmlns:mc="http://schemas.openxmlformats.org/markup-compatibility/2006" xmlns:a14="http://schemas.microsoft.com/office/drawing/2010/main" val="FFFFFF" mc:Ignorable="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66800"/>
            <a:ext cx="7772400" cy="528876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4BB725C-A4D2-4DD0-87AF-253EEE8FE02D}" type="datetimeFigureOut">
              <a:rPr lang="en-US" smtClean="0"/>
              <a:pPr/>
              <a:t>11/23/2009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433DA7A-D555-4B0A-AD36-504ACC4077F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375295"/>
            <a:ext cx="2514600" cy="482705"/>
            <a:chOff x="304800" y="152401"/>
            <a:chExt cx="2133600" cy="396458"/>
          </a:xfrm>
        </p:grpSpPr>
        <p:sp>
          <p:nvSpPr>
            <p:cNvPr id="8" name="TextBox 7"/>
            <p:cNvSpPr txBox="1"/>
            <p:nvPr/>
          </p:nvSpPr>
          <p:spPr>
            <a:xfrm>
              <a:off x="304800" y="152401"/>
              <a:ext cx="2133600" cy="21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Microsoft</a:t>
              </a:r>
              <a:r>
                <a:rPr lang="en-US" sz="800" baseline="30000" dirty="0" smtClean="0"/>
                <a:t>©</a:t>
              </a:r>
              <a:endParaRPr lang="en-US" sz="1050" baseline="30000" dirty="0" smtClean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6809" y="220238"/>
              <a:ext cx="1798782" cy="32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Research</a:t>
              </a:r>
              <a:endParaRPr lang="en-US" sz="2000" dirty="0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b="1" kern="1200" spc="-100" baseline="0">
          <a:solidFill>
            <a:schemeClr val="tx2">
              <a:satMod val="200000"/>
            </a:schemeClr>
          </a:solidFill>
          <a:latin typeface="Segoe UI" pitchFamily="34" charset="0"/>
          <a:ea typeface="Segoe UI" pitchFamily="34" charset="0"/>
          <a:cs typeface="Segoe UI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research.microsoft.com/~desne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research.microsoft.com/users/dan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0"/>
            <a:ext cx="8153400" cy="4038600"/>
          </a:xfrm>
        </p:spPr>
        <p:txBody>
          <a:bodyPr/>
          <a:lstStyle/>
          <a:p>
            <a:r>
              <a:rPr lang="en-US" b="0" dirty="0"/>
              <a:t/>
            </a:r>
            <a:br>
              <a:rPr lang="en-US" b="0" dirty="0"/>
            </a:br>
            <a:r>
              <a:rPr lang="en-US" sz="3600" cap="none" dirty="0" smtClean="0">
                <a:latin typeface="Annifont"/>
                <a:cs typeface="Arial" pitchFamily="34" charset="0"/>
              </a:rPr>
              <a:t>Enhancing </a:t>
            </a:r>
            <a:r>
              <a:rPr lang="en-US" sz="3600" cap="none" dirty="0">
                <a:latin typeface="Annifont"/>
                <a:cs typeface="Arial" pitchFamily="34" charset="0"/>
              </a:rPr>
              <a:t>Input On and Above the Interactive Surface with Muscle Sensing </a:t>
            </a:r>
            <a:endParaRPr lang="en-US" sz="4000" cap="none" dirty="0">
              <a:latin typeface="Annifont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800600"/>
            <a:ext cx="7772400" cy="1508760"/>
          </a:xfrm>
        </p:spPr>
        <p:txBody>
          <a:bodyPr/>
          <a:lstStyle/>
          <a:p>
            <a:r>
              <a:rPr lang="en-US" sz="2200" dirty="0" smtClean="0"/>
              <a:t>Hrvoje Benko, T. Scott Saponas, Dan Morris, and Desney Tan</a:t>
            </a:r>
          </a:p>
          <a:p>
            <a:r>
              <a:rPr lang="en-US" sz="1600" dirty="0" smtClean="0"/>
              <a:t>Microsoft Research and University of Washington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6400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ACM ITS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6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EMG Sensors &amp; Data</a:t>
            </a:r>
            <a:endParaRPr lang="en-US" dirty="0"/>
          </a:p>
        </p:txBody>
      </p:sp>
      <p:pic>
        <p:nvPicPr>
          <p:cNvPr id="4" name="SensorPlacement_short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587" b="12558"/>
          <a:stretch/>
        </p:blipFill>
        <p:spPr>
          <a:xfrm>
            <a:off x="19234" y="914399"/>
            <a:ext cx="9094646" cy="5105401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06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Stimulus Response Training</a:t>
            </a:r>
            <a:endParaRPr lang="en-US" dirty="0"/>
          </a:p>
        </p:txBody>
      </p:sp>
      <p:pic>
        <p:nvPicPr>
          <p:cNvPr id="5" name="StimRespons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3" y="990600"/>
            <a:ext cx="9099612" cy="5125966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570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Gesture Classification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27321" y="1437800"/>
            <a:ext cx="5316279" cy="772000"/>
          </a:xfrm>
          <a:custGeom>
            <a:avLst/>
            <a:gdLst>
              <a:gd name="connsiteX0" fmla="*/ 0 w 6198781"/>
              <a:gd name="connsiteY0" fmla="*/ 399860 h 772000"/>
              <a:gd name="connsiteX1" fmla="*/ 159488 w 6198781"/>
              <a:gd name="connsiteY1" fmla="*/ 399860 h 772000"/>
              <a:gd name="connsiteX2" fmla="*/ 191386 w 6198781"/>
              <a:gd name="connsiteY2" fmla="*/ 378595 h 772000"/>
              <a:gd name="connsiteX3" fmla="*/ 223284 w 6198781"/>
              <a:gd name="connsiteY3" fmla="*/ 367963 h 772000"/>
              <a:gd name="connsiteX4" fmla="*/ 329609 w 6198781"/>
              <a:gd name="connsiteY4" fmla="*/ 357330 h 772000"/>
              <a:gd name="connsiteX5" fmla="*/ 382772 w 6198781"/>
              <a:gd name="connsiteY5" fmla="*/ 314800 h 772000"/>
              <a:gd name="connsiteX6" fmla="*/ 489098 w 6198781"/>
              <a:gd name="connsiteY6" fmla="*/ 261637 h 772000"/>
              <a:gd name="connsiteX7" fmla="*/ 552893 w 6198781"/>
              <a:gd name="connsiteY7" fmla="*/ 314800 h 772000"/>
              <a:gd name="connsiteX8" fmla="*/ 595423 w 6198781"/>
              <a:gd name="connsiteY8" fmla="*/ 346697 h 772000"/>
              <a:gd name="connsiteX9" fmla="*/ 797442 w 6198781"/>
              <a:gd name="connsiteY9" fmla="*/ 357330 h 772000"/>
              <a:gd name="connsiteX10" fmla="*/ 839972 w 6198781"/>
              <a:gd name="connsiteY10" fmla="*/ 389228 h 772000"/>
              <a:gd name="connsiteX11" fmla="*/ 967563 w 6198781"/>
              <a:gd name="connsiteY11" fmla="*/ 378595 h 772000"/>
              <a:gd name="connsiteX12" fmla="*/ 999460 w 6198781"/>
              <a:gd name="connsiteY12" fmla="*/ 357330 h 772000"/>
              <a:gd name="connsiteX13" fmla="*/ 1073888 w 6198781"/>
              <a:gd name="connsiteY13" fmla="*/ 336065 h 772000"/>
              <a:gd name="connsiteX14" fmla="*/ 1318437 w 6198781"/>
              <a:gd name="connsiteY14" fmla="*/ 346697 h 772000"/>
              <a:gd name="connsiteX15" fmla="*/ 1339702 w 6198781"/>
              <a:gd name="connsiteY15" fmla="*/ 367963 h 772000"/>
              <a:gd name="connsiteX16" fmla="*/ 1403498 w 6198781"/>
              <a:gd name="connsiteY16" fmla="*/ 357330 h 772000"/>
              <a:gd name="connsiteX17" fmla="*/ 1520456 w 6198781"/>
              <a:gd name="connsiteY17" fmla="*/ 346697 h 772000"/>
              <a:gd name="connsiteX18" fmla="*/ 1584251 w 6198781"/>
              <a:gd name="connsiteY18" fmla="*/ 367963 h 772000"/>
              <a:gd name="connsiteX19" fmla="*/ 1626781 w 6198781"/>
              <a:gd name="connsiteY19" fmla="*/ 357330 h 772000"/>
              <a:gd name="connsiteX20" fmla="*/ 1775637 w 6198781"/>
              <a:gd name="connsiteY20" fmla="*/ 357330 h 772000"/>
              <a:gd name="connsiteX21" fmla="*/ 1796902 w 6198781"/>
              <a:gd name="connsiteY21" fmla="*/ 325432 h 772000"/>
              <a:gd name="connsiteX22" fmla="*/ 1828800 w 6198781"/>
              <a:gd name="connsiteY22" fmla="*/ 314800 h 772000"/>
              <a:gd name="connsiteX23" fmla="*/ 1924493 w 6198781"/>
              <a:gd name="connsiteY23" fmla="*/ 304167 h 772000"/>
              <a:gd name="connsiteX24" fmla="*/ 1988288 w 6198781"/>
              <a:gd name="connsiteY24" fmla="*/ 314800 h 772000"/>
              <a:gd name="connsiteX25" fmla="*/ 2020186 w 6198781"/>
              <a:gd name="connsiteY25" fmla="*/ 336065 h 772000"/>
              <a:gd name="connsiteX26" fmla="*/ 2232837 w 6198781"/>
              <a:gd name="connsiteY26" fmla="*/ 325432 h 772000"/>
              <a:gd name="connsiteX27" fmla="*/ 2275367 w 6198781"/>
              <a:gd name="connsiteY27" fmla="*/ 251004 h 772000"/>
              <a:gd name="connsiteX28" fmla="*/ 2296632 w 6198781"/>
              <a:gd name="connsiteY28" fmla="*/ 219107 h 772000"/>
              <a:gd name="connsiteX29" fmla="*/ 2328530 w 6198781"/>
              <a:gd name="connsiteY29" fmla="*/ 208474 h 772000"/>
              <a:gd name="connsiteX30" fmla="*/ 2360428 w 6198781"/>
              <a:gd name="connsiteY30" fmla="*/ 229739 h 772000"/>
              <a:gd name="connsiteX31" fmla="*/ 2434856 w 6198781"/>
              <a:gd name="connsiteY31" fmla="*/ 165944 h 772000"/>
              <a:gd name="connsiteX32" fmla="*/ 2509284 w 6198781"/>
              <a:gd name="connsiteY32" fmla="*/ 134046 h 772000"/>
              <a:gd name="connsiteX33" fmla="*/ 2615609 w 6198781"/>
              <a:gd name="connsiteY33" fmla="*/ 176576 h 772000"/>
              <a:gd name="connsiteX34" fmla="*/ 2636874 w 6198781"/>
              <a:gd name="connsiteY34" fmla="*/ 197842 h 772000"/>
              <a:gd name="connsiteX35" fmla="*/ 2690037 w 6198781"/>
              <a:gd name="connsiteY35" fmla="*/ 240372 h 772000"/>
              <a:gd name="connsiteX36" fmla="*/ 2753832 w 6198781"/>
              <a:gd name="connsiteY36" fmla="*/ 346697 h 772000"/>
              <a:gd name="connsiteX37" fmla="*/ 2785730 w 6198781"/>
              <a:gd name="connsiteY37" fmla="*/ 272269 h 772000"/>
              <a:gd name="connsiteX38" fmla="*/ 2817628 w 6198781"/>
              <a:gd name="connsiteY38" fmla="*/ 208474 h 772000"/>
              <a:gd name="connsiteX39" fmla="*/ 3030279 w 6198781"/>
              <a:gd name="connsiteY39" fmla="*/ 304167 h 772000"/>
              <a:gd name="connsiteX40" fmla="*/ 3083442 w 6198781"/>
              <a:gd name="connsiteY40" fmla="*/ 431758 h 772000"/>
              <a:gd name="connsiteX41" fmla="*/ 3104707 w 6198781"/>
              <a:gd name="connsiteY41" fmla="*/ 399860 h 772000"/>
              <a:gd name="connsiteX42" fmla="*/ 3168502 w 6198781"/>
              <a:gd name="connsiteY42" fmla="*/ 219107 h 772000"/>
              <a:gd name="connsiteX43" fmla="*/ 3189767 w 6198781"/>
              <a:gd name="connsiteY43" fmla="*/ 187209 h 772000"/>
              <a:gd name="connsiteX44" fmla="*/ 3232298 w 6198781"/>
              <a:gd name="connsiteY44" fmla="*/ 123414 h 772000"/>
              <a:gd name="connsiteX45" fmla="*/ 3359888 w 6198781"/>
              <a:gd name="connsiteY45" fmla="*/ 197842 h 772000"/>
              <a:gd name="connsiteX46" fmla="*/ 3434316 w 6198781"/>
              <a:gd name="connsiteY46" fmla="*/ 293535 h 772000"/>
              <a:gd name="connsiteX47" fmla="*/ 3444949 w 6198781"/>
              <a:gd name="connsiteY47" fmla="*/ 336065 h 772000"/>
              <a:gd name="connsiteX48" fmla="*/ 3519377 w 6198781"/>
              <a:gd name="connsiteY48" fmla="*/ 251004 h 772000"/>
              <a:gd name="connsiteX49" fmla="*/ 3551274 w 6198781"/>
              <a:gd name="connsiteY49" fmla="*/ 219107 h 772000"/>
              <a:gd name="connsiteX50" fmla="*/ 3657600 w 6198781"/>
              <a:gd name="connsiteY50" fmla="*/ 144679 h 772000"/>
              <a:gd name="connsiteX51" fmla="*/ 3700130 w 6198781"/>
              <a:gd name="connsiteY51" fmla="*/ 134046 h 772000"/>
              <a:gd name="connsiteX52" fmla="*/ 3774558 w 6198781"/>
              <a:gd name="connsiteY52" fmla="*/ 261637 h 772000"/>
              <a:gd name="connsiteX53" fmla="*/ 4008474 w 6198781"/>
              <a:gd name="connsiteY53" fmla="*/ 601879 h 772000"/>
              <a:gd name="connsiteX54" fmla="*/ 4104167 w 6198781"/>
              <a:gd name="connsiteY54" fmla="*/ 772000 h 772000"/>
              <a:gd name="connsiteX55" fmla="*/ 4114800 w 6198781"/>
              <a:gd name="connsiteY55" fmla="*/ 729469 h 772000"/>
              <a:gd name="connsiteX56" fmla="*/ 4125432 w 6198781"/>
              <a:gd name="connsiteY56" fmla="*/ 655042 h 772000"/>
              <a:gd name="connsiteX57" fmla="*/ 4199860 w 6198781"/>
              <a:gd name="connsiteY57" fmla="*/ 495553 h 772000"/>
              <a:gd name="connsiteX58" fmla="*/ 4231758 w 6198781"/>
              <a:gd name="connsiteY58" fmla="*/ 431758 h 772000"/>
              <a:gd name="connsiteX59" fmla="*/ 4359349 w 6198781"/>
              <a:gd name="connsiteY59" fmla="*/ 282902 h 772000"/>
              <a:gd name="connsiteX60" fmla="*/ 4433777 w 6198781"/>
              <a:gd name="connsiteY60" fmla="*/ 27721 h 772000"/>
              <a:gd name="connsiteX61" fmla="*/ 4476307 w 6198781"/>
              <a:gd name="connsiteY61" fmla="*/ 102149 h 772000"/>
              <a:gd name="connsiteX62" fmla="*/ 4497572 w 6198781"/>
              <a:gd name="connsiteY62" fmla="*/ 144679 h 772000"/>
              <a:gd name="connsiteX63" fmla="*/ 4550735 w 6198781"/>
              <a:gd name="connsiteY63" fmla="*/ 251004 h 772000"/>
              <a:gd name="connsiteX64" fmla="*/ 4582632 w 6198781"/>
              <a:gd name="connsiteY64" fmla="*/ 272269 h 772000"/>
              <a:gd name="connsiteX65" fmla="*/ 4774019 w 6198781"/>
              <a:gd name="connsiteY65" fmla="*/ 144679 h 772000"/>
              <a:gd name="connsiteX66" fmla="*/ 4848446 w 6198781"/>
              <a:gd name="connsiteY66" fmla="*/ 112781 h 772000"/>
              <a:gd name="connsiteX67" fmla="*/ 4890977 w 6198781"/>
              <a:gd name="connsiteY67" fmla="*/ 187209 h 772000"/>
              <a:gd name="connsiteX68" fmla="*/ 4933507 w 6198781"/>
              <a:gd name="connsiteY68" fmla="*/ 261637 h 772000"/>
              <a:gd name="connsiteX69" fmla="*/ 4976037 w 6198781"/>
              <a:gd name="connsiteY69" fmla="*/ 293535 h 772000"/>
              <a:gd name="connsiteX70" fmla="*/ 5082363 w 6198781"/>
              <a:gd name="connsiteY70" fmla="*/ 378595 h 772000"/>
              <a:gd name="connsiteX71" fmla="*/ 5124893 w 6198781"/>
              <a:gd name="connsiteY71" fmla="*/ 346697 h 772000"/>
              <a:gd name="connsiteX72" fmla="*/ 5220586 w 6198781"/>
              <a:gd name="connsiteY72" fmla="*/ 304167 h 772000"/>
              <a:gd name="connsiteX73" fmla="*/ 5263116 w 6198781"/>
              <a:gd name="connsiteY73" fmla="*/ 282902 h 772000"/>
              <a:gd name="connsiteX74" fmla="*/ 5390707 w 6198781"/>
              <a:gd name="connsiteY74" fmla="*/ 293535 h 772000"/>
              <a:gd name="connsiteX75" fmla="*/ 5497032 w 6198781"/>
              <a:gd name="connsiteY75" fmla="*/ 272269 h 772000"/>
              <a:gd name="connsiteX76" fmla="*/ 5528930 w 6198781"/>
              <a:gd name="connsiteY76" fmla="*/ 261637 h 772000"/>
              <a:gd name="connsiteX77" fmla="*/ 5582093 w 6198781"/>
              <a:gd name="connsiteY77" fmla="*/ 251004 h 772000"/>
              <a:gd name="connsiteX78" fmla="*/ 5624623 w 6198781"/>
              <a:gd name="connsiteY78" fmla="*/ 272269 h 772000"/>
              <a:gd name="connsiteX79" fmla="*/ 5784112 w 6198781"/>
              <a:gd name="connsiteY79" fmla="*/ 208474 h 772000"/>
              <a:gd name="connsiteX80" fmla="*/ 5826642 w 6198781"/>
              <a:gd name="connsiteY80" fmla="*/ 197842 h 772000"/>
              <a:gd name="connsiteX81" fmla="*/ 5879805 w 6198781"/>
              <a:gd name="connsiteY81" fmla="*/ 229739 h 772000"/>
              <a:gd name="connsiteX82" fmla="*/ 5922335 w 6198781"/>
              <a:gd name="connsiteY82" fmla="*/ 251004 h 772000"/>
              <a:gd name="connsiteX83" fmla="*/ 6007395 w 6198781"/>
              <a:gd name="connsiteY83" fmla="*/ 229739 h 772000"/>
              <a:gd name="connsiteX84" fmla="*/ 6081823 w 6198781"/>
              <a:gd name="connsiteY84" fmla="*/ 251004 h 772000"/>
              <a:gd name="connsiteX85" fmla="*/ 6198781 w 6198781"/>
              <a:gd name="connsiteY85" fmla="*/ 251004 h 7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198781" h="772000">
                <a:moveTo>
                  <a:pt x="0" y="399860"/>
                </a:moveTo>
                <a:cubicBezTo>
                  <a:pt x="64414" y="421332"/>
                  <a:pt x="51081" y="421542"/>
                  <a:pt x="159488" y="399860"/>
                </a:cubicBezTo>
                <a:cubicBezTo>
                  <a:pt x="172019" y="397354"/>
                  <a:pt x="179956" y="384310"/>
                  <a:pt x="191386" y="378595"/>
                </a:cubicBezTo>
                <a:cubicBezTo>
                  <a:pt x="201411" y="373583"/>
                  <a:pt x="212207" y="369667"/>
                  <a:pt x="223284" y="367963"/>
                </a:cubicBezTo>
                <a:cubicBezTo>
                  <a:pt x="258488" y="362547"/>
                  <a:pt x="294167" y="360874"/>
                  <a:pt x="329609" y="357330"/>
                </a:cubicBezTo>
                <a:cubicBezTo>
                  <a:pt x="347330" y="343153"/>
                  <a:pt x="363312" y="326476"/>
                  <a:pt x="382772" y="314800"/>
                </a:cubicBezTo>
                <a:cubicBezTo>
                  <a:pt x="416751" y="294413"/>
                  <a:pt x="489098" y="261637"/>
                  <a:pt x="489098" y="261637"/>
                </a:cubicBezTo>
                <a:cubicBezTo>
                  <a:pt x="559599" y="308639"/>
                  <a:pt x="481255" y="253396"/>
                  <a:pt x="552893" y="314800"/>
                </a:cubicBezTo>
                <a:cubicBezTo>
                  <a:pt x="566348" y="326332"/>
                  <a:pt x="581246" y="336065"/>
                  <a:pt x="595423" y="346697"/>
                </a:cubicBezTo>
                <a:cubicBezTo>
                  <a:pt x="715935" y="338663"/>
                  <a:pt x="723555" y="311150"/>
                  <a:pt x="797442" y="357330"/>
                </a:cubicBezTo>
                <a:cubicBezTo>
                  <a:pt x="812469" y="366722"/>
                  <a:pt x="825795" y="378595"/>
                  <a:pt x="839972" y="389228"/>
                </a:cubicBezTo>
                <a:cubicBezTo>
                  <a:pt x="882502" y="385684"/>
                  <a:pt x="925714" y="386965"/>
                  <a:pt x="967563" y="378595"/>
                </a:cubicBezTo>
                <a:cubicBezTo>
                  <a:pt x="980093" y="376089"/>
                  <a:pt x="988031" y="363045"/>
                  <a:pt x="999460" y="357330"/>
                </a:cubicBezTo>
                <a:cubicBezTo>
                  <a:pt x="1014717" y="349702"/>
                  <a:pt x="1060257" y="339473"/>
                  <a:pt x="1073888" y="336065"/>
                </a:cubicBezTo>
                <a:cubicBezTo>
                  <a:pt x="1155404" y="339609"/>
                  <a:pt x="1237425" y="336975"/>
                  <a:pt x="1318437" y="346697"/>
                </a:cubicBezTo>
                <a:cubicBezTo>
                  <a:pt x="1328390" y="347891"/>
                  <a:pt x="1329755" y="366720"/>
                  <a:pt x="1339702" y="367963"/>
                </a:cubicBezTo>
                <a:cubicBezTo>
                  <a:pt x="1361094" y="370637"/>
                  <a:pt x="1382233" y="360874"/>
                  <a:pt x="1403498" y="357330"/>
                </a:cubicBezTo>
                <a:cubicBezTo>
                  <a:pt x="1454740" y="323168"/>
                  <a:pt x="1432622" y="327875"/>
                  <a:pt x="1520456" y="346697"/>
                </a:cubicBezTo>
                <a:cubicBezTo>
                  <a:pt x="1542374" y="351394"/>
                  <a:pt x="1584251" y="367963"/>
                  <a:pt x="1584251" y="367963"/>
                </a:cubicBezTo>
                <a:cubicBezTo>
                  <a:pt x="1598428" y="364419"/>
                  <a:pt x="1612168" y="357330"/>
                  <a:pt x="1626781" y="357330"/>
                </a:cubicBezTo>
                <a:cubicBezTo>
                  <a:pt x="1789843" y="357330"/>
                  <a:pt x="1696597" y="383677"/>
                  <a:pt x="1775637" y="357330"/>
                </a:cubicBezTo>
                <a:cubicBezTo>
                  <a:pt x="1782725" y="346697"/>
                  <a:pt x="1786923" y="333415"/>
                  <a:pt x="1796902" y="325432"/>
                </a:cubicBezTo>
                <a:cubicBezTo>
                  <a:pt x="1805654" y="318431"/>
                  <a:pt x="1817745" y="316643"/>
                  <a:pt x="1828800" y="314800"/>
                </a:cubicBezTo>
                <a:cubicBezTo>
                  <a:pt x="1860457" y="309524"/>
                  <a:pt x="1892595" y="307711"/>
                  <a:pt x="1924493" y="304167"/>
                </a:cubicBezTo>
                <a:cubicBezTo>
                  <a:pt x="1945758" y="307711"/>
                  <a:pt x="1967836" y="307983"/>
                  <a:pt x="1988288" y="314800"/>
                </a:cubicBezTo>
                <a:cubicBezTo>
                  <a:pt x="2000411" y="318841"/>
                  <a:pt x="2007419" y="335510"/>
                  <a:pt x="2020186" y="336065"/>
                </a:cubicBezTo>
                <a:lnTo>
                  <a:pt x="2232837" y="325432"/>
                </a:lnTo>
                <a:cubicBezTo>
                  <a:pt x="2250092" y="273671"/>
                  <a:pt x="2235137" y="307327"/>
                  <a:pt x="2275367" y="251004"/>
                </a:cubicBezTo>
                <a:cubicBezTo>
                  <a:pt x="2282794" y="240606"/>
                  <a:pt x="2286654" y="227090"/>
                  <a:pt x="2296632" y="219107"/>
                </a:cubicBezTo>
                <a:cubicBezTo>
                  <a:pt x="2305384" y="212106"/>
                  <a:pt x="2317897" y="212018"/>
                  <a:pt x="2328530" y="208474"/>
                </a:cubicBezTo>
                <a:cubicBezTo>
                  <a:pt x="2339163" y="215562"/>
                  <a:pt x="2347823" y="227638"/>
                  <a:pt x="2360428" y="229739"/>
                </a:cubicBezTo>
                <a:cubicBezTo>
                  <a:pt x="2397018" y="235837"/>
                  <a:pt x="2419418" y="179452"/>
                  <a:pt x="2434856" y="165944"/>
                </a:cubicBezTo>
                <a:cubicBezTo>
                  <a:pt x="2451026" y="151795"/>
                  <a:pt x="2488078" y="141115"/>
                  <a:pt x="2509284" y="134046"/>
                </a:cubicBezTo>
                <a:cubicBezTo>
                  <a:pt x="2546680" y="146512"/>
                  <a:pt x="2579305" y="156407"/>
                  <a:pt x="2615609" y="176576"/>
                </a:cubicBezTo>
                <a:cubicBezTo>
                  <a:pt x="2624372" y="181444"/>
                  <a:pt x="2629263" y="191318"/>
                  <a:pt x="2636874" y="197842"/>
                </a:cubicBezTo>
                <a:cubicBezTo>
                  <a:pt x="2654104" y="212611"/>
                  <a:pt x="2674856" y="223504"/>
                  <a:pt x="2690037" y="240372"/>
                </a:cubicBezTo>
                <a:cubicBezTo>
                  <a:pt x="2718905" y="272448"/>
                  <a:pt x="2735063" y="309158"/>
                  <a:pt x="2753832" y="346697"/>
                </a:cubicBezTo>
                <a:cubicBezTo>
                  <a:pt x="2765760" y="310914"/>
                  <a:pt x="2764710" y="309054"/>
                  <a:pt x="2785730" y="272269"/>
                </a:cubicBezTo>
                <a:cubicBezTo>
                  <a:pt x="2818710" y="214554"/>
                  <a:pt x="2798132" y="266960"/>
                  <a:pt x="2817628" y="208474"/>
                </a:cubicBezTo>
                <a:cubicBezTo>
                  <a:pt x="2965353" y="219026"/>
                  <a:pt x="2962629" y="181168"/>
                  <a:pt x="3030279" y="304167"/>
                </a:cubicBezTo>
                <a:cubicBezTo>
                  <a:pt x="3052483" y="344538"/>
                  <a:pt x="3083442" y="431758"/>
                  <a:pt x="3083442" y="431758"/>
                </a:cubicBezTo>
                <a:cubicBezTo>
                  <a:pt x="3090530" y="421125"/>
                  <a:pt x="3099792" y="411656"/>
                  <a:pt x="3104707" y="399860"/>
                </a:cubicBezTo>
                <a:cubicBezTo>
                  <a:pt x="3157369" y="273471"/>
                  <a:pt x="3114723" y="337423"/>
                  <a:pt x="3168502" y="219107"/>
                </a:cubicBezTo>
                <a:cubicBezTo>
                  <a:pt x="3173790" y="207474"/>
                  <a:pt x="3183427" y="198304"/>
                  <a:pt x="3189767" y="187209"/>
                </a:cubicBezTo>
                <a:cubicBezTo>
                  <a:pt x="3224097" y="127131"/>
                  <a:pt x="3194396" y="161314"/>
                  <a:pt x="3232298" y="123414"/>
                </a:cubicBezTo>
                <a:cubicBezTo>
                  <a:pt x="3314369" y="154190"/>
                  <a:pt x="3310354" y="139302"/>
                  <a:pt x="3359888" y="197842"/>
                </a:cubicBezTo>
                <a:cubicBezTo>
                  <a:pt x="3385990" y="228690"/>
                  <a:pt x="3434316" y="293535"/>
                  <a:pt x="3434316" y="293535"/>
                </a:cubicBezTo>
                <a:cubicBezTo>
                  <a:pt x="3437860" y="307712"/>
                  <a:pt x="3430620" y="333199"/>
                  <a:pt x="3444949" y="336065"/>
                </a:cubicBezTo>
                <a:cubicBezTo>
                  <a:pt x="3475064" y="342088"/>
                  <a:pt x="3512121" y="260679"/>
                  <a:pt x="3519377" y="251004"/>
                </a:cubicBezTo>
                <a:cubicBezTo>
                  <a:pt x="3528399" y="238975"/>
                  <a:pt x="3539958" y="229009"/>
                  <a:pt x="3551274" y="219107"/>
                </a:cubicBezTo>
                <a:cubicBezTo>
                  <a:pt x="3579694" y="194240"/>
                  <a:pt x="3622204" y="160410"/>
                  <a:pt x="3657600" y="144679"/>
                </a:cubicBezTo>
                <a:cubicBezTo>
                  <a:pt x="3670954" y="138744"/>
                  <a:pt x="3685953" y="137590"/>
                  <a:pt x="3700130" y="134046"/>
                </a:cubicBezTo>
                <a:cubicBezTo>
                  <a:pt x="3781154" y="215070"/>
                  <a:pt x="3669177" y="95460"/>
                  <a:pt x="3774558" y="261637"/>
                </a:cubicBezTo>
                <a:cubicBezTo>
                  <a:pt x="3848265" y="377868"/>
                  <a:pt x="3943223" y="480699"/>
                  <a:pt x="4008474" y="601879"/>
                </a:cubicBezTo>
                <a:cubicBezTo>
                  <a:pt x="4088960" y="751353"/>
                  <a:pt x="4053875" y="696561"/>
                  <a:pt x="4104167" y="772000"/>
                </a:cubicBezTo>
                <a:cubicBezTo>
                  <a:pt x="4107711" y="757823"/>
                  <a:pt x="4112186" y="743847"/>
                  <a:pt x="4114800" y="729469"/>
                </a:cubicBezTo>
                <a:cubicBezTo>
                  <a:pt x="4119283" y="704812"/>
                  <a:pt x="4118361" y="679085"/>
                  <a:pt x="4125432" y="655042"/>
                </a:cubicBezTo>
                <a:cubicBezTo>
                  <a:pt x="4156920" y="547982"/>
                  <a:pt x="4158457" y="571458"/>
                  <a:pt x="4199860" y="495553"/>
                </a:cubicBezTo>
                <a:cubicBezTo>
                  <a:pt x="4211245" y="474681"/>
                  <a:pt x="4218570" y="451540"/>
                  <a:pt x="4231758" y="431758"/>
                </a:cubicBezTo>
                <a:cubicBezTo>
                  <a:pt x="4283081" y="354774"/>
                  <a:pt x="4301483" y="340768"/>
                  <a:pt x="4359349" y="282902"/>
                </a:cubicBezTo>
                <a:cubicBezTo>
                  <a:pt x="4490204" y="466098"/>
                  <a:pt x="4361082" y="318502"/>
                  <a:pt x="4433777" y="27721"/>
                </a:cubicBezTo>
                <a:cubicBezTo>
                  <a:pt x="4440707" y="0"/>
                  <a:pt x="4462624" y="77064"/>
                  <a:pt x="4476307" y="102149"/>
                </a:cubicBezTo>
                <a:cubicBezTo>
                  <a:pt x="4483897" y="116064"/>
                  <a:pt x="4491135" y="130195"/>
                  <a:pt x="4497572" y="144679"/>
                </a:cubicBezTo>
                <a:cubicBezTo>
                  <a:pt x="4515410" y="184814"/>
                  <a:pt x="4521038" y="216358"/>
                  <a:pt x="4550735" y="251004"/>
                </a:cubicBezTo>
                <a:cubicBezTo>
                  <a:pt x="4559051" y="260706"/>
                  <a:pt x="4572000" y="265181"/>
                  <a:pt x="4582632" y="272269"/>
                </a:cubicBezTo>
                <a:cubicBezTo>
                  <a:pt x="4745842" y="141702"/>
                  <a:pt x="4625921" y="225459"/>
                  <a:pt x="4774019" y="144679"/>
                </a:cubicBezTo>
                <a:cubicBezTo>
                  <a:pt x="4836152" y="110789"/>
                  <a:pt x="4772847" y="131682"/>
                  <a:pt x="4848446" y="112781"/>
                </a:cubicBezTo>
                <a:cubicBezTo>
                  <a:pt x="4910524" y="133474"/>
                  <a:pt x="4859789" y="106121"/>
                  <a:pt x="4890977" y="187209"/>
                </a:cubicBezTo>
                <a:cubicBezTo>
                  <a:pt x="4901235" y="213879"/>
                  <a:pt x="4915657" y="239324"/>
                  <a:pt x="4933507" y="261637"/>
                </a:cubicBezTo>
                <a:cubicBezTo>
                  <a:pt x="4944577" y="275475"/>
                  <a:pt x="4962925" y="281615"/>
                  <a:pt x="4976037" y="293535"/>
                </a:cubicBezTo>
                <a:cubicBezTo>
                  <a:pt x="5071392" y="380222"/>
                  <a:pt x="5013026" y="355484"/>
                  <a:pt x="5082363" y="378595"/>
                </a:cubicBezTo>
                <a:cubicBezTo>
                  <a:pt x="5096540" y="367962"/>
                  <a:pt x="5109866" y="356089"/>
                  <a:pt x="5124893" y="346697"/>
                </a:cubicBezTo>
                <a:cubicBezTo>
                  <a:pt x="5157107" y="326563"/>
                  <a:pt x="5185685" y="319678"/>
                  <a:pt x="5220586" y="304167"/>
                </a:cubicBezTo>
                <a:cubicBezTo>
                  <a:pt x="5235070" y="297730"/>
                  <a:pt x="5248939" y="289990"/>
                  <a:pt x="5263116" y="282902"/>
                </a:cubicBezTo>
                <a:cubicBezTo>
                  <a:pt x="5319269" y="320337"/>
                  <a:pt x="5288464" y="309679"/>
                  <a:pt x="5390707" y="293535"/>
                </a:cubicBezTo>
                <a:cubicBezTo>
                  <a:pt x="5426408" y="287898"/>
                  <a:pt x="5461814" y="280396"/>
                  <a:pt x="5497032" y="272269"/>
                </a:cubicBezTo>
                <a:cubicBezTo>
                  <a:pt x="5507953" y="269749"/>
                  <a:pt x="5518057" y="264355"/>
                  <a:pt x="5528930" y="261637"/>
                </a:cubicBezTo>
                <a:cubicBezTo>
                  <a:pt x="5546462" y="257254"/>
                  <a:pt x="5564372" y="254548"/>
                  <a:pt x="5582093" y="251004"/>
                </a:cubicBezTo>
                <a:cubicBezTo>
                  <a:pt x="5596270" y="258092"/>
                  <a:pt x="5608838" y="270834"/>
                  <a:pt x="5624623" y="272269"/>
                </a:cubicBezTo>
                <a:cubicBezTo>
                  <a:pt x="5746074" y="283310"/>
                  <a:pt x="5659223" y="239695"/>
                  <a:pt x="5784112" y="208474"/>
                </a:cubicBezTo>
                <a:lnTo>
                  <a:pt x="5826642" y="197842"/>
                </a:lnTo>
                <a:cubicBezTo>
                  <a:pt x="5900681" y="222521"/>
                  <a:pt x="5821426" y="190820"/>
                  <a:pt x="5879805" y="229739"/>
                </a:cubicBezTo>
                <a:cubicBezTo>
                  <a:pt x="5892993" y="238531"/>
                  <a:pt x="5908158" y="243916"/>
                  <a:pt x="5922335" y="251004"/>
                </a:cubicBezTo>
                <a:cubicBezTo>
                  <a:pt x="5950688" y="243916"/>
                  <a:pt x="5978270" y="232166"/>
                  <a:pt x="6007395" y="229739"/>
                </a:cubicBezTo>
                <a:cubicBezTo>
                  <a:pt x="6046746" y="226460"/>
                  <a:pt x="6046840" y="248505"/>
                  <a:pt x="6081823" y="251004"/>
                </a:cubicBezTo>
                <a:cubicBezTo>
                  <a:pt x="6120710" y="253782"/>
                  <a:pt x="6159795" y="251004"/>
                  <a:pt x="6198781" y="25100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9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90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71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52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33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14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76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57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38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19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81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62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609600" y="2362200"/>
            <a:ext cx="304800" cy="45720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4800" y="2743200"/>
            <a:ext cx="294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millisecond sample</a:t>
            </a:r>
            <a:endParaRPr lang="en-US" sz="2400" dirty="0"/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419894" y="3542506"/>
            <a:ext cx="68580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172200" y="1447800"/>
            <a:ext cx="2130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/>
              <a:t>X 8 Sensors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344492" y="3436203"/>
            <a:ext cx="2135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/>
              <a:t>Support Vector</a:t>
            </a:r>
          </a:p>
          <a:p>
            <a:pPr lvl="0"/>
            <a:r>
              <a:rPr lang="en-US" sz="2400" dirty="0" smtClean="0"/>
              <a:t>Machine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62000" y="3886200"/>
            <a:ext cx="5486400" cy="1588"/>
          </a:xfrm>
          <a:prstGeom prst="line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57898" y="2971800"/>
            <a:ext cx="181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labeled</a:t>
            </a:r>
          </a:p>
          <a:p>
            <a:r>
              <a:rPr lang="en-US" sz="2400" dirty="0" smtClean="0"/>
              <a:t>training data</a:t>
            </a:r>
            <a:endParaRPr lang="en-US" sz="2400" dirty="0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7145386" y="4685506"/>
            <a:ext cx="533400" cy="1588"/>
          </a:xfrm>
          <a:prstGeom prst="line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344492" y="3429000"/>
            <a:ext cx="2133600" cy="838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40416" y="5085546"/>
            <a:ext cx="1924726" cy="9144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20692" y="5065693"/>
            <a:ext cx="2077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user specific model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68292" y="2971800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machine learning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5125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Gesture Classification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27321" y="1437800"/>
            <a:ext cx="5316279" cy="772000"/>
          </a:xfrm>
          <a:custGeom>
            <a:avLst/>
            <a:gdLst>
              <a:gd name="connsiteX0" fmla="*/ 0 w 6198781"/>
              <a:gd name="connsiteY0" fmla="*/ 399860 h 772000"/>
              <a:gd name="connsiteX1" fmla="*/ 159488 w 6198781"/>
              <a:gd name="connsiteY1" fmla="*/ 399860 h 772000"/>
              <a:gd name="connsiteX2" fmla="*/ 191386 w 6198781"/>
              <a:gd name="connsiteY2" fmla="*/ 378595 h 772000"/>
              <a:gd name="connsiteX3" fmla="*/ 223284 w 6198781"/>
              <a:gd name="connsiteY3" fmla="*/ 367963 h 772000"/>
              <a:gd name="connsiteX4" fmla="*/ 329609 w 6198781"/>
              <a:gd name="connsiteY4" fmla="*/ 357330 h 772000"/>
              <a:gd name="connsiteX5" fmla="*/ 382772 w 6198781"/>
              <a:gd name="connsiteY5" fmla="*/ 314800 h 772000"/>
              <a:gd name="connsiteX6" fmla="*/ 489098 w 6198781"/>
              <a:gd name="connsiteY6" fmla="*/ 261637 h 772000"/>
              <a:gd name="connsiteX7" fmla="*/ 552893 w 6198781"/>
              <a:gd name="connsiteY7" fmla="*/ 314800 h 772000"/>
              <a:gd name="connsiteX8" fmla="*/ 595423 w 6198781"/>
              <a:gd name="connsiteY8" fmla="*/ 346697 h 772000"/>
              <a:gd name="connsiteX9" fmla="*/ 797442 w 6198781"/>
              <a:gd name="connsiteY9" fmla="*/ 357330 h 772000"/>
              <a:gd name="connsiteX10" fmla="*/ 839972 w 6198781"/>
              <a:gd name="connsiteY10" fmla="*/ 389228 h 772000"/>
              <a:gd name="connsiteX11" fmla="*/ 967563 w 6198781"/>
              <a:gd name="connsiteY11" fmla="*/ 378595 h 772000"/>
              <a:gd name="connsiteX12" fmla="*/ 999460 w 6198781"/>
              <a:gd name="connsiteY12" fmla="*/ 357330 h 772000"/>
              <a:gd name="connsiteX13" fmla="*/ 1073888 w 6198781"/>
              <a:gd name="connsiteY13" fmla="*/ 336065 h 772000"/>
              <a:gd name="connsiteX14" fmla="*/ 1318437 w 6198781"/>
              <a:gd name="connsiteY14" fmla="*/ 346697 h 772000"/>
              <a:gd name="connsiteX15" fmla="*/ 1339702 w 6198781"/>
              <a:gd name="connsiteY15" fmla="*/ 367963 h 772000"/>
              <a:gd name="connsiteX16" fmla="*/ 1403498 w 6198781"/>
              <a:gd name="connsiteY16" fmla="*/ 357330 h 772000"/>
              <a:gd name="connsiteX17" fmla="*/ 1520456 w 6198781"/>
              <a:gd name="connsiteY17" fmla="*/ 346697 h 772000"/>
              <a:gd name="connsiteX18" fmla="*/ 1584251 w 6198781"/>
              <a:gd name="connsiteY18" fmla="*/ 367963 h 772000"/>
              <a:gd name="connsiteX19" fmla="*/ 1626781 w 6198781"/>
              <a:gd name="connsiteY19" fmla="*/ 357330 h 772000"/>
              <a:gd name="connsiteX20" fmla="*/ 1775637 w 6198781"/>
              <a:gd name="connsiteY20" fmla="*/ 357330 h 772000"/>
              <a:gd name="connsiteX21" fmla="*/ 1796902 w 6198781"/>
              <a:gd name="connsiteY21" fmla="*/ 325432 h 772000"/>
              <a:gd name="connsiteX22" fmla="*/ 1828800 w 6198781"/>
              <a:gd name="connsiteY22" fmla="*/ 314800 h 772000"/>
              <a:gd name="connsiteX23" fmla="*/ 1924493 w 6198781"/>
              <a:gd name="connsiteY23" fmla="*/ 304167 h 772000"/>
              <a:gd name="connsiteX24" fmla="*/ 1988288 w 6198781"/>
              <a:gd name="connsiteY24" fmla="*/ 314800 h 772000"/>
              <a:gd name="connsiteX25" fmla="*/ 2020186 w 6198781"/>
              <a:gd name="connsiteY25" fmla="*/ 336065 h 772000"/>
              <a:gd name="connsiteX26" fmla="*/ 2232837 w 6198781"/>
              <a:gd name="connsiteY26" fmla="*/ 325432 h 772000"/>
              <a:gd name="connsiteX27" fmla="*/ 2275367 w 6198781"/>
              <a:gd name="connsiteY27" fmla="*/ 251004 h 772000"/>
              <a:gd name="connsiteX28" fmla="*/ 2296632 w 6198781"/>
              <a:gd name="connsiteY28" fmla="*/ 219107 h 772000"/>
              <a:gd name="connsiteX29" fmla="*/ 2328530 w 6198781"/>
              <a:gd name="connsiteY29" fmla="*/ 208474 h 772000"/>
              <a:gd name="connsiteX30" fmla="*/ 2360428 w 6198781"/>
              <a:gd name="connsiteY30" fmla="*/ 229739 h 772000"/>
              <a:gd name="connsiteX31" fmla="*/ 2434856 w 6198781"/>
              <a:gd name="connsiteY31" fmla="*/ 165944 h 772000"/>
              <a:gd name="connsiteX32" fmla="*/ 2509284 w 6198781"/>
              <a:gd name="connsiteY32" fmla="*/ 134046 h 772000"/>
              <a:gd name="connsiteX33" fmla="*/ 2615609 w 6198781"/>
              <a:gd name="connsiteY33" fmla="*/ 176576 h 772000"/>
              <a:gd name="connsiteX34" fmla="*/ 2636874 w 6198781"/>
              <a:gd name="connsiteY34" fmla="*/ 197842 h 772000"/>
              <a:gd name="connsiteX35" fmla="*/ 2690037 w 6198781"/>
              <a:gd name="connsiteY35" fmla="*/ 240372 h 772000"/>
              <a:gd name="connsiteX36" fmla="*/ 2753832 w 6198781"/>
              <a:gd name="connsiteY36" fmla="*/ 346697 h 772000"/>
              <a:gd name="connsiteX37" fmla="*/ 2785730 w 6198781"/>
              <a:gd name="connsiteY37" fmla="*/ 272269 h 772000"/>
              <a:gd name="connsiteX38" fmla="*/ 2817628 w 6198781"/>
              <a:gd name="connsiteY38" fmla="*/ 208474 h 772000"/>
              <a:gd name="connsiteX39" fmla="*/ 3030279 w 6198781"/>
              <a:gd name="connsiteY39" fmla="*/ 304167 h 772000"/>
              <a:gd name="connsiteX40" fmla="*/ 3083442 w 6198781"/>
              <a:gd name="connsiteY40" fmla="*/ 431758 h 772000"/>
              <a:gd name="connsiteX41" fmla="*/ 3104707 w 6198781"/>
              <a:gd name="connsiteY41" fmla="*/ 399860 h 772000"/>
              <a:gd name="connsiteX42" fmla="*/ 3168502 w 6198781"/>
              <a:gd name="connsiteY42" fmla="*/ 219107 h 772000"/>
              <a:gd name="connsiteX43" fmla="*/ 3189767 w 6198781"/>
              <a:gd name="connsiteY43" fmla="*/ 187209 h 772000"/>
              <a:gd name="connsiteX44" fmla="*/ 3232298 w 6198781"/>
              <a:gd name="connsiteY44" fmla="*/ 123414 h 772000"/>
              <a:gd name="connsiteX45" fmla="*/ 3359888 w 6198781"/>
              <a:gd name="connsiteY45" fmla="*/ 197842 h 772000"/>
              <a:gd name="connsiteX46" fmla="*/ 3434316 w 6198781"/>
              <a:gd name="connsiteY46" fmla="*/ 293535 h 772000"/>
              <a:gd name="connsiteX47" fmla="*/ 3444949 w 6198781"/>
              <a:gd name="connsiteY47" fmla="*/ 336065 h 772000"/>
              <a:gd name="connsiteX48" fmla="*/ 3519377 w 6198781"/>
              <a:gd name="connsiteY48" fmla="*/ 251004 h 772000"/>
              <a:gd name="connsiteX49" fmla="*/ 3551274 w 6198781"/>
              <a:gd name="connsiteY49" fmla="*/ 219107 h 772000"/>
              <a:gd name="connsiteX50" fmla="*/ 3657600 w 6198781"/>
              <a:gd name="connsiteY50" fmla="*/ 144679 h 772000"/>
              <a:gd name="connsiteX51" fmla="*/ 3700130 w 6198781"/>
              <a:gd name="connsiteY51" fmla="*/ 134046 h 772000"/>
              <a:gd name="connsiteX52" fmla="*/ 3774558 w 6198781"/>
              <a:gd name="connsiteY52" fmla="*/ 261637 h 772000"/>
              <a:gd name="connsiteX53" fmla="*/ 4008474 w 6198781"/>
              <a:gd name="connsiteY53" fmla="*/ 601879 h 772000"/>
              <a:gd name="connsiteX54" fmla="*/ 4104167 w 6198781"/>
              <a:gd name="connsiteY54" fmla="*/ 772000 h 772000"/>
              <a:gd name="connsiteX55" fmla="*/ 4114800 w 6198781"/>
              <a:gd name="connsiteY55" fmla="*/ 729469 h 772000"/>
              <a:gd name="connsiteX56" fmla="*/ 4125432 w 6198781"/>
              <a:gd name="connsiteY56" fmla="*/ 655042 h 772000"/>
              <a:gd name="connsiteX57" fmla="*/ 4199860 w 6198781"/>
              <a:gd name="connsiteY57" fmla="*/ 495553 h 772000"/>
              <a:gd name="connsiteX58" fmla="*/ 4231758 w 6198781"/>
              <a:gd name="connsiteY58" fmla="*/ 431758 h 772000"/>
              <a:gd name="connsiteX59" fmla="*/ 4359349 w 6198781"/>
              <a:gd name="connsiteY59" fmla="*/ 282902 h 772000"/>
              <a:gd name="connsiteX60" fmla="*/ 4433777 w 6198781"/>
              <a:gd name="connsiteY60" fmla="*/ 27721 h 772000"/>
              <a:gd name="connsiteX61" fmla="*/ 4476307 w 6198781"/>
              <a:gd name="connsiteY61" fmla="*/ 102149 h 772000"/>
              <a:gd name="connsiteX62" fmla="*/ 4497572 w 6198781"/>
              <a:gd name="connsiteY62" fmla="*/ 144679 h 772000"/>
              <a:gd name="connsiteX63" fmla="*/ 4550735 w 6198781"/>
              <a:gd name="connsiteY63" fmla="*/ 251004 h 772000"/>
              <a:gd name="connsiteX64" fmla="*/ 4582632 w 6198781"/>
              <a:gd name="connsiteY64" fmla="*/ 272269 h 772000"/>
              <a:gd name="connsiteX65" fmla="*/ 4774019 w 6198781"/>
              <a:gd name="connsiteY65" fmla="*/ 144679 h 772000"/>
              <a:gd name="connsiteX66" fmla="*/ 4848446 w 6198781"/>
              <a:gd name="connsiteY66" fmla="*/ 112781 h 772000"/>
              <a:gd name="connsiteX67" fmla="*/ 4890977 w 6198781"/>
              <a:gd name="connsiteY67" fmla="*/ 187209 h 772000"/>
              <a:gd name="connsiteX68" fmla="*/ 4933507 w 6198781"/>
              <a:gd name="connsiteY68" fmla="*/ 261637 h 772000"/>
              <a:gd name="connsiteX69" fmla="*/ 4976037 w 6198781"/>
              <a:gd name="connsiteY69" fmla="*/ 293535 h 772000"/>
              <a:gd name="connsiteX70" fmla="*/ 5082363 w 6198781"/>
              <a:gd name="connsiteY70" fmla="*/ 378595 h 772000"/>
              <a:gd name="connsiteX71" fmla="*/ 5124893 w 6198781"/>
              <a:gd name="connsiteY71" fmla="*/ 346697 h 772000"/>
              <a:gd name="connsiteX72" fmla="*/ 5220586 w 6198781"/>
              <a:gd name="connsiteY72" fmla="*/ 304167 h 772000"/>
              <a:gd name="connsiteX73" fmla="*/ 5263116 w 6198781"/>
              <a:gd name="connsiteY73" fmla="*/ 282902 h 772000"/>
              <a:gd name="connsiteX74" fmla="*/ 5390707 w 6198781"/>
              <a:gd name="connsiteY74" fmla="*/ 293535 h 772000"/>
              <a:gd name="connsiteX75" fmla="*/ 5497032 w 6198781"/>
              <a:gd name="connsiteY75" fmla="*/ 272269 h 772000"/>
              <a:gd name="connsiteX76" fmla="*/ 5528930 w 6198781"/>
              <a:gd name="connsiteY76" fmla="*/ 261637 h 772000"/>
              <a:gd name="connsiteX77" fmla="*/ 5582093 w 6198781"/>
              <a:gd name="connsiteY77" fmla="*/ 251004 h 772000"/>
              <a:gd name="connsiteX78" fmla="*/ 5624623 w 6198781"/>
              <a:gd name="connsiteY78" fmla="*/ 272269 h 772000"/>
              <a:gd name="connsiteX79" fmla="*/ 5784112 w 6198781"/>
              <a:gd name="connsiteY79" fmla="*/ 208474 h 772000"/>
              <a:gd name="connsiteX80" fmla="*/ 5826642 w 6198781"/>
              <a:gd name="connsiteY80" fmla="*/ 197842 h 772000"/>
              <a:gd name="connsiteX81" fmla="*/ 5879805 w 6198781"/>
              <a:gd name="connsiteY81" fmla="*/ 229739 h 772000"/>
              <a:gd name="connsiteX82" fmla="*/ 5922335 w 6198781"/>
              <a:gd name="connsiteY82" fmla="*/ 251004 h 772000"/>
              <a:gd name="connsiteX83" fmla="*/ 6007395 w 6198781"/>
              <a:gd name="connsiteY83" fmla="*/ 229739 h 772000"/>
              <a:gd name="connsiteX84" fmla="*/ 6081823 w 6198781"/>
              <a:gd name="connsiteY84" fmla="*/ 251004 h 772000"/>
              <a:gd name="connsiteX85" fmla="*/ 6198781 w 6198781"/>
              <a:gd name="connsiteY85" fmla="*/ 251004 h 7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198781" h="772000">
                <a:moveTo>
                  <a:pt x="0" y="399860"/>
                </a:moveTo>
                <a:cubicBezTo>
                  <a:pt x="64414" y="421332"/>
                  <a:pt x="51081" y="421542"/>
                  <a:pt x="159488" y="399860"/>
                </a:cubicBezTo>
                <a:cubicBezTo>
                  <a:pt x="172019" y="397354"/>
                  <a:pt x="179956" y="384310"/>
                  <a:pt x="191386" y="378595"/>
                </a:cubicBezTo>
                <a:cubicBezTo>
                  <a:pt x="201411" y="373583"/>
                  <a:pt x="212207" y="369667"/>
                  <a:pt x="223284" y="367963"/>
                </a:cubicBezTo>
                <a:cubicBezTo>
                  <a:pt x="258488" y="362547"/>
                  <a:pt x="294167" y="360874"/>
                  <a:pt x="329609" y="357330"/>
                </a:cubicBezTo>
                <a:cubicBezTo>
                  <a:pt x="347330" y="343153"/>
                  <a:pt x="363312" y="326476"/>
                  <a:pt x="382772" y="314800"/>
                </a:cubicBezTo>
                <a:cubicBezTo>
                  <a:pt x="416751" y="294413"/>
                  <a:pt x="489098" y="261637"/>
                  <a:pt x="489098" y="261637"/>
                </a:cubicBezTo>
                <a:cubicBezTo>
                  <a:pt x="559599" y="308639"/>
                  <a:pt x="481255" y="253396"/>
                  <a:pt x="552893" y="314800"/>
                </a:cubicBezTo>
                <a:cubicBezTo>
                  <a:pt x="566348" y="326332"/>
                  <a:pt x="581246" y="336065"/>
                  <a:pt x="595423" y="346697"/>
                </a:cubicBezTo>
                <a:cubicBezTo>
                  <a:pt x="715935" y="338663"/>
                  <a:pt x="723555" y="311150"/>
                  <a:pt x="797442" y="357330"/>
                </a:cubicBezTo>
                <a:cubicBezTo>
                  <a:pt x="812469" y="366722"/>
                  <a:pt x="825795" y="378595"/>
                  <a:pt x="839972" y="389228"/>
                </a:cubicBezTo>
                <a:cubicBezTo>
                  <a:pt x="882502" y="385684"/>
                  <a:pt x="925714" y="386965"/>
                  <a:pt x="967563" y="378595"/>
                </a:cubicBezTo>
                <a:cubicBezTo>
                  <a:pt x="980093" y="376089"/>
                  <a:pt x="988031" y="363045"/>
                  <a:pt x="999460" y="357330"/>
                </a:cubicBezTo>
                <a:cubicBezTo>
                  <a:pt x="1014717" y="349702"/>
                  <a:pt x="1060257" y="339473"/>
                  <a:pt x="1073888" y="336065"/>
                </a:cubicBezTo>
                <a:cubicBezTo>
                  <a:pt x="1155404" y="339609"/>
                  <a:pt x="1237425" y="336975"/>
                  <a:pt x="1318437" y="346697"/>
                </a:cubicBezTo>
                <a:cubicBezTo>
                  <a:pt x="1328390" y="347891"/>
                  <a:pt x="1329755" y="366720"/>
                  <a:pt x="1339702" y="367963"/>
                </a:cubicBezTo>
                <a:cubicBezTo>
                  <a:pt x="1361094" y="370637"/>
                  <a:pt x="1382233" y="360874"/>
                  <a:pt x="1403498" y="357330"/>
                </a:cubicBezTo>
                <a:cubicBezTo>
                  <a:pt x="1454740" y="323168"/>
                  <a:pt x="1432622" y="327875"/>
                  <a:pt x="1520456" y="346697"/>
                </a:cubicBezTo>
                <a:cubicBezTo>
                  <a:pt x="1542374" y="351394"/>
                  <a:pt x="1584251" y="367963"/>
                  <a:pt x="1584251" y="367963"/>
                </a:cubicBezTo>
                <a:cubicBezTo>
                  <a:pt x="1598428" y="364419"/>
                  <a:pt x="1612168" y="357330"/>
                  <a:pt x="1626781" y="357330"/>
                </a:cubicBezTo>
                <a:cubicBezTo>
                  <a:pt x="1789843" y="357330"/>
                  <a:pt x="1696597" y="383677"/>
                  <a:pt x="1775637" y="357330"/>
                </a:cubicBezTo>
                <a:cubicBezTo>
                  <a:pt x="1782725" y="346697"/>
                  <a:pt x="1786923" y="333415"/>
                  <a:pt x="1796902" y="325432"/>
                </a:cubicBezTo>
                <a:cubicBezTo>
                  <a:pt x="1805654" y="318431"/>
                  <a:pt x="1817745" y="316643"/>
                  <a:pt x="1828800" y="314800"/>
                </a:cubicBezTo>
                <a:cubicBezTo>
                  <a:pt x="1860457" y="309524"/>
                  <a:pt x="1892595" y="307711"/>
                  <a:pt x="1924493" y="304167"/>
                </a:cubicBezTo>
                <a:cubicBezTo>
                  <a:pt x="1945758" y="307711"/>
                  <a:pt x="1967836" y="307983"/>
                  <a:pt x="1988288" y="314800"/>
                </a:cubicBezTo>
                <a:cubicBezTo>
                  <a:pt x="2000411" y="318841"/>
                  <a:pt x="2007419" y="335510"/>
                  <a:pt x="2020186" y="336065"/>
                </a:cubicBezTo>
                <a:lnTo>
                  <a:pt x="2232837" y="325432"/>
                </a:lnTo>
                <a:cubicBezTo>
                  <a:pt x="2250092" y="273671"/>
                  <a:pt x="2235137" y="307327"/>
                  <a:pt x="2275367" y="251004"/>
                </a:cubicBezTo>
                <a:cubicBezTo>
                  <a:pt x="2282794" y="240606"/>
                  <a:pt x="2286654" y="227090"/>
                  <a:pt x="2296632" y="219107"/>
                </a:cubicBezTo>
                <a:cubicBezTo>
                  <a:pt x="2305384" y="212106"/>
                  <a:pt x="2317897" y="212018"/>
                  <a:pt x="2328530" y="208474"/>
                </a:cubicBezTo>
                <a:cubicBezTo>
                  <a:pt x="2339163" y="215562"/>
                  <a:pt x="2347823" y="227638"/>
                  <a:pt x="2360428" y="229739"/>
                </a:cubicBezTo>
                <a:cubicBezTo>
                  <a:pt x="2397018" y="235837"/>
                  <a:pt x="2419418" y="179452"/>
                  <a:pt x="2434856" y="165944"/>
                </a:cubicBezTo>
                <a:cubicBezTo>
                  <a:pt x="2451026" y="151795"/>
                  <a:pt x="2488078" y="141115"/>
                  <a:pt x="2509284" y="134046"/>
                </a:cubicBezTo>
                <a:cubicBezTo>
                  <a:pt x="2546680" y="146512"/>
                  <a:pt x="2579305" y="156407"/>
                  <a:pt x="2615609" y="176576"/>
                </a:cubicBezTo>
                <a:cubicBezTo>
                  <a:pt x="2624372" y="181444"/>
                  <a:pt x="2629263" y="191318"/>
                  <a:pt x="2636874" y="197842"/>
                </a:cubicBezTo>
                <a:cubicBezTo>
                  <a:pt x="2654104" y="212611"/>
                  <a:pt x="2674856" y="223504"/>
                  <a:pt x="2690037" y="240372"/>
                </a:cubicBezTo>
                <a:cubicBezTo>
                  <a:pt x="2718905" y="272448"/>
                  <a:pt x="2735063" y="309158"/>
                  <a:pt x="2753832" y="346697"/>
                </a:cubicBezTo>
                <a:cubicBezTo>
                  <a:pt x="2765760" y="310914"/>
                  <a:pt x="2764710" y="309054"/>
                  <a:pt x="2785730" y="272269"/>
                </a:cubicBezTo>
                <a:cubicBezTo>
                  <a:pt x="2818710" y="214554"/>
                  <a:pt x="2798132" y="266960"/>
                  <a:pt x="2817628" y="208474"/>
                </a:cubicBezTo>
                <a:cubicBezTo>
                  <a:pt x="2965353" y="219026"/>
                  <a:pt x="2962629" y="181168"/>
                  <a:pt x="3030279" y="304167"/>
                </a:cubicBezTo>
                <a:cubicBezTo>
                  <a:pt x="3052483" y="344538"/>
                  <a:pt x="3083442" y="431758"/>
                  <a:pt x="3083442" y="431758"/>
                </a:cubicBezTo>
                <a:cubicBezTo>
                  <a:pt x="3090530" y="421125"/>
                  <a:pt x="3099792" y="411656"/>
                  <a:pt x="3104707" y="399860"/>
                </a:cubicBezTo>
                <a:cubicBezTo>
                  <a:pt x="3157369" y="273471"/>
                  <a:pt x="3114723" y="337423"/>
                  <a:pt x="3168502" y="219107"/>
                </a:cubicBezTo>
                <a:cubicBezTo>
                  <a:pt x="3173790" y="207474"/>
                  <a:pt x="3183427" y="198304"/>
                  <a:pt x="3189767" y="187209"/>
                </a:cubicBezTo>
                <a:cubicBezTo>
                  <a:pt x="3224097" y="127131"/>
                  <a:pt x="3194396" y="161314"/>
                  <a:pt x="3232298" y="123414"/>
                </a:cubicBezTo>
                <a:cubicBezTo>
                  <a:pt x="3314369" y="154190"/>
                  <a:pt x="3310354" y="139302"/>
                  <a:pt x="3359888" y="197842"/>
                </a:cubicBezTo>
                <a:cubicBezTo>
                  <a:pt x="3385990" y="228690"/>
                  <a:pt x="3434316" y="293535"/>
                  <a:pt x="3434316" y="293535"/>
                </a:cubicBezTo>
                <a:cubicBezTo>
                  <a:pt x="3437860" y="307712"/>
                  <a:pt x="3430620" y="333199"/>
                  <a:pt x="3444949" y="336065"/>
                </a:cubicBezTo>
                <a:cubicBezTo>
                  <a:pt x="3475064" y="342088"/>
                  <a:pt x="3512121" y="260679"/>
                  <a:pt x="3519377" y="251004"/>
                </a:cubicBezTo>
                <a:cubicBezTo>
                  <a:pt x="3528399" y="238975"/>
                  <a:pt x="3539958" y="229009"/>
                  <a:pt x="3551274" y="219107"/>
                </a:cubicBezTo>
                <a:cubicBezTo>
                  <a:pt x="3579694" y="194240"/>
                  <a:pt x="3622204" y="160410"/>
                  <a:pt x="3657600" y="144679"/>
                </a:cubicBezTo>
                <a:cubicBezTo>
                  <a:pt x="3670954" y="138744"/>
                  <a:pt x="3685953" y="137590"/>
                  <a:pt x="3700130" y="134046"/>
                </a:cubicBezTo>
                <a:cubicBezTo>
                  <a:pt x="3781154" y="215070"/>
                  <a:pt x="3669177" y="95460"/>
                  <a:pt x="3774558" y="261637"/>
                </a:cubicBezTo>
                <a:cubicBezTo>
                  <a:pt x="3848265" y="377868"/>
                  <a:pt x="3943223" y="480699"/>
                  <a:pt x="4008474" y="601879"/>
                </a:cubicBezTo>
                <a:cubicBezTo>
                  <a:pt x="4088960" y="751353"/>
                  <a:pt x="4053875" y="696561"/>
                  <a:pt x="4104167" y="772000"/>
                </a:cubicBezTo>
                <a:cubicBezTo>
                  <a:pt x="4107711" y="757823"/>
                  <a:pt x="4112186" y="743847"/>
                  <a:pt x="4114800" y="729469"/>
                </a:cubicBezTo>
                <a:cubicBezTo>
                  <a:pt x="4119283" y="704812"/>
                  <a:pt x="4118361" y="679085"/>
                  <a:pt x="4125432" y="655042"/>
                </a:cubicBezTo>
                <a:cubicBezTo>
                  <a:pt x="4156920" y="547982"/>
                  <a:pt x="4158457" y="571458"/>
                  <a:pt x="4199860" y="495553"/>
                </a:cubicBezTo>
                <a:cubicBezTo>
                  <a:pt x="4211245" y="474681"/>
                  <a:pt x="4218570" y="451540"/>
                  <a:pt x="4231758" y="431758"/>
                </a:cubicBezTo>
                <a:cubicBezTo>
                  <a:pt x="4283081" y="354774"/>
                  <a:pt x="4301483" y="340768"/>
                  <a:pt x="4359349" y="282902"/>
                </a:cubicBezTo>
                <a:cubicBezTo>
                  <a:pt x="4490204" y="466098"/>
                  <a:pt x="4361082" y="318502"/>
                  <a:pt x="4433777" y="27721"/>
                </a:cubicBezTo>
                <a:cubicBezTo>
                  <a:pt x="4440707" y="0"/>
                  <a:pt x="4462624" y="77064"/>
                  <a:pt x="4476307" y="102149"/>
                </a:cubicBezTo>
                <a:cubicBezTo>
                  <a:pt x="4483897" y="116064"/>
                  <a:pt x="4491135" y="130195"/>
                  <a:pt x="4497572" y="144679"/>
                </a:cubicBezTo>
                <a:cubicBezTo>
                  <a:pt x="4515410" y="184814"/>
                  <a:pt x="4521038" y="216358"/>
                  <a:pt x="4550735" y="251004"/>
                </a:cubicBezTo>
                <a:cubicBezTo>
                  <a:pt x="4559051" y="260706"/>
                  <a:pt x="4572000" y="265181"/>
                  <a:pt x="4582632" y="272269"/>
                </a:cubicBezTo>
                <a:cubicBezTo>
                  <a:pt x="4745842" y="141702"/>
                  <a:pt x="4625921" y="225459"/>
                  <a:pt x="4774019" y="144679"/>
                </a:cubicBezTo>
                <a:cubicBezTo>
                  <a:pt x="4836152" y="110789"/>
                  <a:pt x="4772847" y="131682"/>
                  <a:pt x="4848446" y="112781"/>
                </a:cubicBezTo>
                <a:cubicBezTo>
                  <a:pt x="4910524" y="133474"/>
                  <a:pt x="4859789" y="106121"/>
                  <a:pt x="4890977" y="187209"/>
                </a:cubicBezTo>
                <a:cubicBezTo>
                  <a:pt x="4901235" y="213879"/>
                  <a:pt x="4915657" y="239324"/>
                  <a:pt x="4933507" y="261637"/>
                </a:cubicBezTo>
                <a:cubicBezTo>
                  <a:pt x="4944577" y="275475"/>
                  <a:pt x="4962925" y="281615"/>
                  <a:pt x="4976037" y="293535"/>
                </a:cubicBezTo>
                <a:cubicBezTo>
                  <a:pt x="5071392" y="380222"/>
                  <a:pt x="5013026" y="355484"/>
                  <a:pt x="5082363" y="378595"/>
                </a:cubicBezTo>
                <a:cubicBezTo>
                  <a:pt x="5096540" y="367962"/>
                  <a:pt x="5109866" y="356089"/>
                  <a:pt x="5124893" y="346697"/>
                </a:cubicBezTo>
                <a:cubicBezTo>
                  <a:pt x="5157107" y="326563"/>
                  <a:pt x="5185685" y="319678"/>
                  <a:pt x="5220586" y="304167"/>
                </a:cubicBezTo>
                <a:cubicBezTo>
                  <a:pt x="5235070" y="297730"/>
                  <a:pt x="5248939" y="289990"/>
                  <a:pt x="5263116" y="282902"/>
                </a:cubicBezTo>
                <a:cubicBezTo>
                  <a:pt x="5319269" y="320337"/>
                  <a:pt x="5288464" y="309679"/>
                  <a:pt x="5390707" y="293535"/>
                </a:cubicBezTo>
                <a:cubicBezTo>
                  <a:pt x="5426408" y="287898"/>
                  <a:pt x="5461814" y="280396"/>
                  <a:pt x="5497032" y="272269"/>
                </a:cubicBezTo>
                <a:cubicBezTo>
                  <a:pt x="5507953" y="269749"/>
                  <a:pt x="5518057" y="264355"/>
                  <a:pt x="5528930" y="261637"/>
                </a:cubicBezTo>
                <a:cubicBezTo>
                  <a:pt x="5546462" y="257254"/>
                  <a:pt x="5564372" y="254548"/>
                  <a:pt x="5582093" y="251004"/>
                </a:cubicBezTo>
                <a:cubicBezTo>
                  <a:pt x="5596270" y="258092"/>
                  <a:pt x="5608838" y="270834"/>
                  <a:pt x="5624623" y="272269"/>
                </a:cubicBezTo>
                <a:cubicBezTo>
                  <a:pt x="5746074" y="283310"/>
                  <a:pt x="5659223" y="239695"/>
                  <a:pt x="5784112" y="208474"/>
                </a:cubicBezTo>
                <a:lnTo>
                  <a:pt x="5826642" y="197842"/>
                </a:lnTo>
                <a:cubicBezTo>
                  <a:pt x="5900681" y="222521"/>
                  <a:pt x="5821426" y="190820"/>
                  <a:pt x="5879805" y="229739"/>
                </a:cubicBezTo>
                <a:cubicBezTo>
                  <a:pt x="5892993" y="238531"/>
                  <a:pt x="5908158" y="243916"/>
                  <a:pt x="5922335" y="251004"/>
                </a:cubicBezTo>
                <a:cubicBezTo>
                  <a:pt x="5950688" y="243916"/>
                  <a:pt x="5978270" y="232166"/>
                  <a:pt x="6007395" y="229739"/>
                </a:cubicBezTo>
                <a:cubicBezTo>
                  <a:pt x="6046746" y="226460"/>
                  <a:pt x="6046840" y="248505"/>
                  <a:pt x="6081823" y="251004"/>
                </a:cubicBezTo>
                <a:cubicBezTo>
                  <a:pt x="6120710" y="253782"/>
                  <a:pt x="6159795" y="251004"/>
                  <a:pt x="6198781" y="25100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9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90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71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52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33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14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76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57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38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19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81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62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609600" y="2362200"/>
            <a:ext cx="304800" cy="45720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4800" y="2743200"/>
            <a:ext cx="294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millisecond sample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219200" y="3745468"/>
            <a:ext cx="2854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i="1" dirty="0" smtClean="0"/>
              <a:t>Root Mean Square (RMS) </a:t>
            </a:r>
          </a:p>
          <a:p>
            <a:pPr lvl="0"/>
            <a:r>
              <a:rPr lang="en-US" sz="2000" dirty="0" smtClean="0"/>
              <a:t>ratios between channels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9200" y="4507468"/>
            <a:ext cx="20177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/>
              <a:t>Frequency Energy</a:t>
            </a:r>
          </a:p>
          <a:p>
            <a:r>
              <a:rPr lang="en-US" sz="2000" dirty="0" smtClean="0"/>
              <a:t>10 Hz bands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5334000"/>
            <a:ext cx="2731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i="1" dirty="0" smtClean="0"/>
              <a:t>Phase Coherence </a:t>
            </a:r>
          </a:p>
          <a:p>
            <a:r>
              <a:rPr lang="en-US" sz="2000" dirty="0" smtClean="0"/>
              <a:t>ratios between channels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-418306" y="4380706"/>
            <a:ext cx="236220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62000" y="5562600"/>
            <a:ext cx="457200" cy="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62000" y="3961447"/>
            <a:ext cx="457200" cy="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62000" y="4735115"/>
            <a:ext cx="457200" cy="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172200" y="1447800"/>
            <a:ext cx="2130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/>
              <a:t>X 8 Sensors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0" y="3276600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Features</a:t>
            </a:r>
            <a:endParaRPr lang="en-US" sz="2400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4038600" y="3657600"/>
            <a:ext cx="685800" cy="243840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344492" y="3436203"/>
            <a:ext cx="2135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/>
              <a:t>Support Vector</a:t>
            </a:r>
          </a:p>
          <a:p>
            <a:pPr lvl="0"/>
            <a:r>
              <a:rPr lang="en-US" sz="2400" dirty="0" smtClean="0"/>
              <a:t>Machine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724400" y="3886200"/>
            <a:ext cx="1524000" cy="1588"/>
          </a:xfrm>
          <a:prstGeom prst="line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557898" y="2971800"/>
            <a:ext cx="181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labeled</a:t>
            </a:r>
          </a:p>
          <a:p>
            <a:r>
              <a:rPr lang="en-US" sz="2400" dirty="0" smtClean="0"/>
              <a:t>training data</a:t>
            </a:r>
            <a:endParaRPr lang="en-US" sz="2400" dirty="0"/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7145386" y="4685506"/>
            <a:ext cx="533400" cy="1588"/>
          </a:xfrm>
          <a:prstGeom prst="line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344492" y="3429000"/>
            <a:ext cx="2133600" cy="838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40416" y="5085546"/>
            <a:ext cx="1924726" cy="9144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20692" y="5065693"/>
            <a:ext cx="2077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user specific model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68292" y="2971800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machine learning</a:t>
            </a:r>
            <a:endParaRPr lang="en-US" sz="2400" dirty="0"/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4229100" y="4381500"/>
            <a:ext cx="9906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2303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Gesture Classification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27321" y="1437800"/>
            <a:ext cx="5316279" cy="772000"/>
          </a:xfrm>
          <a:custGeom>
            <a:avLst/>
            <a:gdLst>
              <a:gd name="connsiteX0" fmla="*/ 0 w 6198781"/>
              <a:gd name="connsiteY0" fmla="*/ 399860 h 772000"/>
              <a:gd name="connsiteX1" fmla="*/ 159488 w 6198781"/>
              <a:gd name="connsiteY1" fmla="*/ 399860 h 772000"/>
              <a:gd name="connsiteX2" fmla="*/ 191386 w 6198781"/>
              <a:gd name="connsiteY2" fmla="*/ 378595 h 772000"/>
              <a:gd name="connsiteX3" fmla="*/ 223284 w 6198781"/>
              <a:gd name="connsiteY3" fmla="*/ 367963 h 772000"/>
              <a:gd name="connsiteX4" fmla="*/ 329609 w 6198781"/>
              <a:gd name="connsiteY4" fmla="*/ 357330 h 772000"/>
              <a:gd name="connsiteX5" fmla="*/ 382772 w 6198781"/>
              <a:gd name="connsiteY5" fmla="*/ 314800 h 772000"/>
              <a:gd name="connsiteX6" fmla="*/ 489098 w 6198781"/>
              <a:gd name="connsiteY6" fmla="*/ 261637 h 772000"/>
              <a:gd name="connsiteX7" fmla="*/ 552893 w 6198781"/>
              <a:gd name="connsiteY7" fmla="*/ 314800 h 772000"/>
              <a:gd name="connsiteX8" fmla="*/ 595423 w 6198781"/>
              <a:gd name="connsiteY8" fmla="*/ 346697 h 772000"/>
              <a:gd name="connsiteX9" fmla="*/ 797442 w 6198781"/>
              <a:gd name="connsiteY9" fmla="*/ 357330 h 772000"/>
              <a:gd name="connsiteX10" fmla="*/ 839972 w 6198781"/>
              <a:gd name="connsiteY10" fmla="*/ 389228 h 772000"/>
              <a:gd name="connsiteX11" fmla="*/ 967563 w 6198781"/>
              <a:gd name="connsiteY11" fmla="*/ 378595 h 772000"/>
              <a:gd name="connsiteX12" fmla="*/ 999460 w 6198781"/>
              <a:gd name="connsiteY12" fmla="*/ 357330 h 772000"/>
              <a:gd name="connsiteX13" fmla="*/ 1073888 w 6198781"/>
              <a:gd name="connsiteY13" fmla="*/ 336065 h 772000"/>
              <a:gd name="connsiteX14" fmla="*/ 1318437 w 6198781"/>
              <a:gd name="connsiteY14" fmla="*/ 346697 h 772000"/>
              <a:gd name="connsiteX15" fmla="*/ 1339702 w 6198781"/>
              <a:gd name="connsiteY15" fmla="*/ 367963 h 772000"/>
              <a:gd name="connsiteX16" fmla="*/ 1403498 w 6198781"/>
              <a:gd name="connsiteY16" fmla="*/ 357330 h 772000"/>
              <a:gd name="connsiteX17" fmla="*/ 1520456 w 6198781"/>
              <a:gd name="connsiteY17" fmla="*/ 346697 h 772000"/>
              <a:gd name="connsiteX18" fmla="*/ 1584251 w 6198781"/>
              <a:gd name="connsiteY18" fmla="*/ 367963 h 772000"/>
              <a:gd name="connsiteX19" fmla="*/ 1626781 w 6198781"/>
              <a:gd name="connsiteY19" fmla="*/ 357330 h 772000"/>
              <a:gd name="connsiteX20" fmla="*/ 1775637 w 6198781"/>
              <a:gd name="connsiteY20" fmla="*/ 357330 h 772000"/>
              <a:gd name="connsiteX21" fmla="*/ 1796902 w 6198781"/>
              <a:gd name="connsiteY21" fmla="*/ 325432 h 772000"/>
              <a:gd name="connsiteX22" fmla="*/ 1828800 w 6198781"/>
              <a:gd name="connsiteY22" fmla="*/ 314800 h 772000"/>
              <a:gd name="connsiteX23" fmla="*/ 1924493 w 6198781"/>
              <a:gd name="connsiteY23" fmla="*/ 304167 h 772000"/>
              <a:gd name="connsiteX24" fmla="*/ 1988288 w 6198781"/>
              <a:gd name="connsiteY24" fmla="*/ 314800 h 772000"/>
              <a:gd name="connsiteX25" fmla="*/ 2020186 w 6198781"/>
              <a:gd name="connsiteY25" fmla="*/ 336065 h 772000"/>
              <a:gd name="connsiteX26" fmla="*/ 2232837 w 6198781"/>
              <a:gd name="connsiteY26" fmla="*/ 325432 h 772000"/>
              <a:gd name="connsiteX27" fmla="*/ 2275367 w 6198781"/>
              <a:gd name="connsiteY27" fmla="*/ 251004 h 772000"/>
              <a:gd name="connsiteX28" fmla="*/ 2296632 w 6198781"/>
              <a:gd name="connsiteY28" fmla="*/ 219107 h 772000"/>
              <a:gd name="connsiteX29" fmla="*/ 2328530 w 6198781"/>
              <a:gd name="connsiteY29" fmla="*/ 208474 h 772000"/>
              <a:gd name="connsiteX30" fmla="*/ 2360428 w 6198781"/>
              <a:gd name="connsiteY30" fmla="*/ 229739 h 772000"/>
              <a:gd name="connsiteX31" fmla="*/ 2434856 w 6198781"/>
              <a:gd name="connsiteY31" fmla="*/ 165944 h 772000"/>
              <a:gd name="connsiteX32" fmla="*/ 2509284 w 6198781"/>
              <a:gd name="connsiteY32" fmla="*/ 134046 h 772000"/>
              <a:gd name="connsiteX33" fmla="*/ 2615609 w 6198781"/>
              <a:gd name="connsiteY33" fmla="*/ 176576 h 772000"/>
              <a:gd name="connsiteX34" fmla="*/ 2636874 w 6198781"/>
              <a:gd name="connsiteY34" fmla="*/ 197842 h 772000"/>
              <a:gd name="connsiteX35" fmla="*/ 2690037 w 6198781"/>
              <a:gd name="connsiteY35" fmla="*/ 240372 h 772000"/>
              <a:gd name="connsiteX36" fmla="*/ 2753832 w 6198781"/>
              <a:gd name="connsiteY36" fmla="*/ 346697 h 772000"/>
              <a:gd name="connsiteX37" fmla="*/ 2785730 w 6198781"/>
              <a:gd name="connsiteY37" fmla="*/ 272269 h 772000"/>
              <a:gd name="connsiteX38" fmla="*/ 2817628 w 6198781"/>
              <a:gd name="connsiteY38" fmla="*/ 208474 h 772000"/>
              <a:gd name="connsiteX39" fmla="*/ 3030279 w 6198781"/>
              <a:gd name="connsiteY39" fmla="*/ 304167 h 772000"/>
              <a:gd name="connsiteX40" fmla="*/ 3083442 w 6198781"/>
              <a:gd name="connsiteY40" fmla="*/ 431758 h 772000"/>
              <a:gd name="connsiteX41" fmla="*/ 3104707 w 6198781"/>
              <a:gd name="connsiteY41" fmla="*/ 399860 h 772000"/>
              <a:gd name="connsiteX42" fmla="*/ 3168502 w 6198781"/>
              <a:gd name="connsiteY42" fmla="*/ 219107 h 772000"/>
              <a:gd name="connsiteX43" fmla="*/ 3189767 w 6198781"/>
              <a:gd name="connsiteY43" fmla="*/ 187209 h 772000"/>
              <a:gd name="connsiteX44" fmla="*/ 3232298 w 6198781"/>
              <a:gd name="connsiteY44" fmla="*/ 123414 h 772000"/>
              <a:gd name="connsiteX45" fmla="*/ 3359888 w 6198781"/>
              <a:gd name="connsiteY45" fmla="*/ 197842 h 772000"/>
              <a:gd name="connsiteX46" fmla="*/ 3434316 w 6198781"/>
              <a:gd name="connsiteY46" fmla="*/ 293535 h 772000"/>
              <a:gd name="connsiteX47" fmla="*/ 3444949 w 6198781"/>
              <a:gd name="connsiteY47" fmla="*/ 336065 h 772000"/>
              <a:gd name="connsiteX48" fmla="*/ 3519377 w 6198781"/>
              <a:gd name="connsiteY48" fmla="*/ 251004 h 772000"/>
              <a:gd name="connsiteX49" fmla="*/ 3551274 w 6198781"/>
              <a:gd name="connsiteY49" fmla="*/ 219107 h 772000"/>
              <a:gd name="connsiteX50" fmla="*/ 3657600 w 6198781"/>
              <a:gd name="connsiteY50" fmla="*/ 144679 h 772000"/>
              <a:gd name="connsiteX51" fmla="*/ 3700130 w 6198781"/>
              <a:gd name="connsiteY51" fmla="*/ 134046 h 772000"/>
              <a:gd name="connsiteX52" fmla="*/ 3774558 w 6198781"/>
              <a:gd name="connsiteY52" fmla="*/ 261637 h 772000"/>
              <a:gd name="connsiteX53" fmla="*/ 4008474 w 6198781"/>
              <a:gd name="connsiteY53" fmla="*/ 601879 h 772000"/>
              <a:gd name="connsiteX54" fmla="*/ 4104167 w 6198781"/>
              <a:gd name="connsiteY54" fmla="*/ 772000 h 772000"/>
              <a:gd name="connsiteX55" fmla="*/ 4114800 w 6198781"/>
              <a:gd name="connsiteY55" fmla="*/ 729469 h 772000"/>
              <a:gd name="connsiteX56" fmla="*/ 4125432 w 6198781"/>
              <a:gd name="connsiteY56" fmla="*/ 655042 h 772000"/>
              <a:gd name="connsiteX57" fmla="*/ 4199860 w 6198781"/>
              <a:gd name="connsiteY57" fmla="*/ 495553 h 772000"/>
              <a:gd name="connsiteX58" fmla="*/ 4231758 w 6198781"/>
              <a:gd name="connsiteY58" fmla="*/ 431758 h 772000"/>
              <a:gd name="connsiteX59" fmla="*/ 4359349 w 6198781"/>
              <a:gd name="connsiteY59" fmla="*/ 282902 h 772000"/>
              <a:gd name="connsiteX60" fmla="*/ 4433777 w 6198781"/>
              <a:gd name="connsiteY60" fmla="*/ 27721 h 772000"/>
              <a:gd name="connsiteX61" fmla="*/ 4476307 w 6198781"/>
              <a:gd name="connsiteY61" fmla="*/ 102149 h 772000"/>
              <a:gd name="connsiteX62" fmla="*/ 4497572 w 6198781"/>
              <a:gd name="connsiteY62" fmla="*/ 144679 h 772000"/>
              <a:gd name="connsiteX63" fmla="*/ 4550735 w 6198781"/>
              <a:gd name="connsiteY63" fmla="*/ 251004 h 772000"/>
              <a:gd name="connsiteX64" fmla="*/ 4582632 w 6198781"/>
              <a:gd name="connsiteY64" fmla="*/ 272269 h 772000"/>
              <a:gd name="connsiteX65" fmla="*/ 4774019 w 6198781"/>
              <a:gd name="connsiteY65" fmla="*/ 144679 h 772000"/>
              <a:gd name="connsiteX66" fmla="*/ 4848446 w 6198781"/>
              <a:gd name="connsiteY66" fmla="*/ 112781 h 772000"/>
              <a:gd name="connsiteX67" fmla="*/ 4890977 w 6198781"/>
              <a:gd name="connsiteY67" fmla="*/ 187209 h 772000"/>
              <a:gd name="connsiteX68" fmla="*/ 4933507 w 6198781"/>
              <a:gd name="connsiteY68" fmla="*/ 261637 h 772000"/>
              <a:gd name="connsiteX69" fmla="*/ 4976037 w 6198781"/>
              <a:gd name="connsiteY69" fmla="*/ 293535 h 772000"/>
              <a:gd name="connsiteX70" fmla="*/ 5082363 w 6198781"/>
              <a:gd name="connsiteY70" fmla="*/ 378595 h 772000"/>
              <a:gd name="connsiteX71" fmla="*/ 5124893 w 6198781"/>
              <a:gd name="connsiteY71" fmla="*/ 346697 h 772000"/>
              <a:gd name="connsiteX72" fmla="*/ 5220586 w 6198781"/>
              <a:gd name="connsiteY72" fmla="*/ 304167 h 772000"/>
              <a:gd name="connsiteX73" fmla="*/ 5263116 w 6198781"/>
              <a:gd name="connsiteY73" fmla="*/ 282902 h 772000"/>
              <a:gd name="connsiteX74" fmla="*/ 5390707 w 6198781"/>
              <a:gd name="connsiteY74" fmla="*/ 293535 h 772000"/>
              <a:gd name="connsiteX75" fmla="*/ 5497032 w 6198781"/>
              <a:gd name="connsiteY75" fmla="*/ 272269 h 772000"/>
              <a:gd name="connsiteX76" fmla="*/ 5528930 w 6198781"/>
              <a:gd name="connsiteY76" fmla="*/ 261637 h 772000"/>
              <a:gd name="connsiteX77" fmla="*/ 5582093 w 6198781"/>
              <a:gd name="connsiteY77" fmla="*/ 251004 h 772000"/>
              <a:gd name="connsiteX78" fmla="*/ 5624623 w 6198781"/>
              <a:gd name="connsiteY78" fmla="*/ 272269 h 772000"/>
              <a:gd name="connsiteX79" fmla="*/ 5784112 w 6198781"/>
              <a:gd name="connsiteY79" fmla="*/ 208474 h 772000"/>
              <a:gd name="connsiteX80" fmla="*/ 5826642 w 6198781"/>
              <a:gd name="connsiteY80" fmla="*/ 197842 h 772000"/>
              <a:gd name="connsiteX81" fmla="*/ 5879805 w 6198781"/>
              <a:gd name="connsiteY81" fmla="*/ 229739 h 772000"/>
              <a:gd name="connsiteX82" fmla="*/ 5922335 w 6198781"/>
              <a:gd name="connsiteY82" fmla="*/ 251004 h 772000"/>
              <a:gd name="connsiteX83" fmla="*/ 6007395 w 6198781"/>
              <a:gd name="connsiteY83" fmla="*/ 229739 h 772000"/>
              <a:gd name="connsiteX84" fmla="*/ 6081823 w 6198781"/>
              <a:gd name="connsiteY84" fmla="*/ 251004 h 772000"/>
              <a:gd name="connsiteX85" fmla="*/ 6198781 w 6198781"/>
              <a:gd name="connsiteY85" fmla="*/ 251004 h 7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198781" h="772000">
                <a:moveTo>
                  <a:pt x="0" y="399860"/>
                </a:moveTo>
                <a:cubicBezTo>
                  <a:pt x="64414" y="421332"/>
                  <a:pt x="51081" y="421542"/>
                  <a:pt x="159488" y="399860"/>
                </a:cubicBezTo>
                <a:cubicBezTo>
                  <a:pt x="172019" y="397354"/>
                  <a:pt x="179956" y="384310"/>
                  <a:pt x="191386" y="378595"/>
                </a:cubicBezTo>
                <a:cubicBezTo>
                  <a:pt x="201411" y="373583"/>
                  <a:pt x="212207" y="369667"/>
                  <a:pt x="223284" y="367963"/>
                </a:cubicBezTo>
                <a:cubicBezTo>
                  <a:pt x="258488" y="362547"/>
                  <a:pt x="294167" y="360874"/>
                  <a:pt x="329609" y="357330"/>
                </a:cubicBezTo>
                <a:cubicBezTo>
                  <a:pt x="347330" y="343153"/>
                  <a:pt x="363312" y="326476"/>
                  <a:pt x="382772" y="314800"/>
                </a:cubicBezTo>
                <a:cubicBezTo>
                  <a:pt x="416751" y="294413"/>
                  <a:pt x="489098" y="261637"/>
                  <a:pt x="489098" y="261637"/>
                </a:cubicBezTo>
                <a:cubicBezTo>
                  <a:pt x="559599" y="308639"/>
                  <a:pt x="481255" y="253396"/>
                  <a:pt x="552893" y="314800"/>
                </a:cubicBezTo>
                <a:cubicBezTo>
                  <a:pt x="566348" y="326332"/>
                  <a:pt x="581246" y="336065"/>
                  <a:pt x="595423" y="346697"/>
                </a:cubicBezTo>
                <a:cubicBezTo>
                  <a:pt x="715935" y="338663"/>
                  <a:pt x="723555" y="311150"/>
                  <a:pt x="797442" y="357330"/>
                </a:cubicBezTo>
                <a:cubicBezTo>
                  <a:pt x="812469" y="366722"/>
                  <a:pt x="825795" y="378595"/>
                  <a:pt x="839972" y="389228"/>
                </a:cubicBezTo>
                <a:cubicBezTo>
                  <a:pt x="882502" y="385684"/>
                  <a:pt x="925714" y="386965"/>
                  <a:pt x="967563" y="378595"/>
                </a:cubicBezTo>
                <a:cubicBezTo>
                  <a:pt x="980093" y="376089"/>
                  <a:pt x="988031" y="363045"/>
                  <a:pt x="999460" y="357330"/>
                </a:cubicBezTo>
                <a:cubicBezTo>
                  <a:pt x="1014717" y="349702"/>
                  <a:pt x="1060257" y="339473"/>
                  <a:pt x="1073888" y="336065"/>
                </a:cubicBezTo>
                <a:cubicBezTo>
                  <a:pt x="1155404" y="339609"/>
                  <a:pt x="1237425" y="336975"/>
                  <a:pt x="1318437" y="346697"/>
                </a:cubicBezTo>
                <a:cubicBezTo>
                  <a:pt x="1328390" y="347891"/>
                  <a:pt x="1329755" y="366720"/>
                  <a:pt x="1339702" y="367963"/>
                </a:cubicBezTo>
                <a:cubicBezTo>
                  <a:pt x="1361094" y="370637"/>
                  <a:pt x="1382233" y="360874"/>
                  <a:pt x="1403498" y="357330"/>
                </a:cubicBezTo>
                <a:cubicBezTo>
                  <a:pt x="1454740" y="323168"/>
                  <a:pt x="1432622" y="327875"/>
                  <a:pt x="1520456" y="346697"/>
                </a:cubicBezTo>
                <a:cubicBezTo>
                  <a:pt x="1542374" y="351394"/>
                  <a:pt x="1584251" y="367963"/>
                  <a:pt x="1584251" y="367963"/>
                </a:cubicBezTo>
                <a:cubicBezTo>
                  <a:pt x="1598428" y="364419"/>
                  <a:pt x="1612168" y="357330"/>
                  <a:pt x="1626781" y="357330"/>
                </a:cubicBezTo>
                <a:cubicBezTo>
                  <a:pt x="1789843" y="357330"/>
                  <a:pt x="1696597" y="383677"/>
                  <a:pt x="1775637" y="357330"/>
                </a:cubicBezTo>
                <a:cubicBezTo>
                  <a:pt x="1782725" y="346697"/>
                  <a:pt x="1786923" y="333415"/>
                  <a:pt x="1796902" y="325432"/>
                </a:cubicBezTo>
                <a:cubicBezTo>
                  <a:pt x="1805654" y="318431"/>
                  <a:pt x="1817745" y="316643"/>
                  <a:pt x="1828800" y="314800"/>
                </a:cubicBezTo>
                <a:cubicBezTo>
                  <a:pt x="1860457" y="309524"/>
                  <a:pt x="1892595" y="307711"/>
                  <a:pt x="1924493" y="304167"/>
                </a:cubicBezTo>
                <a:cubicBezTo>
                  <a:pt x="1945758" y="307711"/>
                  <a:pt x="1967836" y="307983"/>
                  <a:pt x="1988288" y="314800"/>
                </a:cubicBezTo>
                <a:cubicBezTo>
                  <a:pt x="2000411" y="318841"/>
                  <a:pt x="2007419" y="335510"/>
                  <a:pt x="2020186" y="336065"/>
                </a:cubicBezTo>
                <a:lnTo>
                  <a:pt x="2232837" y="325432"/>
                </a:lnTo>
                <a:cubicBezTo>
                  <a:pt x="2250092" y="273671"/>
                  <a:pt x="2235137" y="307327"/>
                  <a:pt x="2275367" y="251004"/>
                </a:cubicBezTo>
                <a:cubicBezTo>
                  <a:pt x="2282794" y="240606"/>
                  <a:pt x="2286654" y="227090"/>
                  <a:pt x="2296632" y="219107"/>
                </a:cubicBezTo>
                <a:cubicBezTo>
                  <a:pt x="2305384" y="212106"/>
                  <a:pt x="2317897" y="212018"/>
                  <a:pt x="2328530" y="208474"/>
                </a:cubicBezTo>
                <a:cubicBezTo>
                  <a:pt x="2339163" y="215562"/>
                  <a:pt x="2347823" y="227638"/>
                  <a:pt x="2360428" y="229739"/>
                </a:cubicBezTo>
                <a:cubicBezTo>
                  <a:pt x="2397018" y="235837"/>
                  <a:pt x="2419418" y="179452"/>
                  <a:pt x="2434856" y="165944"/>
                </a:cubicBezTo>
                <a:cubicBezTo>
                  <a:pt x="2451026" y="151795"/>
                  <a:pt x="2488078" y="141115"/>
                  <a:pt x="2509284" y="134046"/>
                </a:cubicBezTo>
                <a:cubicBezTo>
                  <a:pt x="2546680" y="146512"/>
                  <a:pt x="2579305" y="156407"/>
                  <a:pt x="2615609" y="176576"/>
                </a:cubicBezTo>
                <a:cubicBezTo>
                  <a:pt x="2624372" y="181444"/>
                  <a:pt x="2629263" y="191318"/>
                  <a:pt x="2636874" y="197842"/>
                </a:cubicBezTo>
                <a:cubicBezTo>
                  <a:pt x="2654104" y="212611"/>
                  <a:pt x="2674856" y="223504"/>
                  <a:pt x="2690037" y="240372"/>
                </a:cubicBezTo>
                <a:cubicBezTo>
                  <a:pt x="2718905" y="272448"/>
                  <a:pt x="2735063" y="309158"/>
                  <a:pt x="2753832" y="346697"/>
                </a:cubicBezTo>
                <a:cubicBezTo>
                  <a:pt x="2765760" y="310914"/>
                  <a:pt x="2764710" y="309054"/>
                  <a:pt x="2785730" y="272269"/>
                </a:cubicBezTo>
                <a:cubicBezTo>
                  <a:pt x="2818710" y="214554"/>
                  <a:pt x="2798132" y="266960"/>
                  <a:pt x="2817628" y="208474"/>
                </a:cubicBezTo>
                <a:cubicBezTo>
                  <a:pt x="2965353" y="219026"/>
                  <a:pt x="2962629" y="181168"/>
                  <a:pt x="3030279" y="304167"/>
                </a:cubicBezTo>
                <a:cubicBezTo>
                  <a:pt x="3052483" y="344538"/>
                  <a:pt x="3083442" y="431758"/>
                  <a:pt x="3083442" y="431758"/>
                </a:cubicBezTo>
                <a:cubicBezTo>
                  <a:pt x="3090530" y="421125"/>
                  <a:pt x="3099792" y="411656"/>
                  <a:pt x="3104707" y="399860"/>
                </a:cubicBezTo>
                <a:cubicBezTo>
                  <a:pt x="3157369" y="273471"/>
                  <a:pt x="3114723" y="337423"/>
                  <a:pt x="3168502" y="219107"/>
                </a:cubicBezTo>
                <a:cubicBezTo>
                  <a:pt x="3173790" y="207474"/>
                  <a:pt x="3183427" y="198304"/>
                  <a:pt x="3189767" y="187209"/>
                </a:cubicBezTo>
                <a:cubicBezTo>
                  <a:pt x="3224097" y="127131"/>
                  <a:pt x="3194396" y="161314"/>
                  <a:pt x="3232298" y="123414"/>
                </a:cubicBezTo>
                <a:cubicBezTo>
                  <a:pt x="3314369" y="154190"/>
                  <a:pt x="3310354" y="139302"/>
                  <a:pt x="3359888" y="197842"/>
                </a:cubicBezTo>
                <a:cubicBezTo>
                  <a:pt x="3385990" y="228690"/>
                  <a:pt x="3434316" y="293535"/>
                  <a:pt x="3434316" y="293535"/>
                </a:cubicBezTo>
                <a:cubicBezTo>
                  <a:pt x="3437860" y="307712"/>
                  <a:pt x="3430620" y="333199"/>
                  <a:pt x="3444949" y="336065"/>
                </a:cubicBezTo>
                <a:cubicBezTo>
                  <a:pt x="3475064" y="342088"/>
                  <a:pt x="3512121" y="260679"/>
                  <a:pt x="3519377" y="251004"/>
                </a:cubicBezTo>
                <a:cubicBezTo>
                  <a:pt x="3528399" y="238975"/>
                  <a:pt x="3539958" y="229009"/>
                  <a:pt x="3551274" y="219107"/>
                </a:cubicBezTo>
                <a:cubicBezTo>
                  <a:pt x="3579694" y="194240"/>
                  <a:pt x="3622204" y="160410"/>
                  <a:pt x="3657600" y="144679"/>
                </a:cubicBezTo>
                <a:cubicBezTo>
                  <a:pt x="3670954" y="138744"/>
                  <a:pt x="3685953" y="137590"/>
                  <a:pt x="3700130" y="134046"/>
                </a:cubicBezTo>
                <a:cubicBezTo>
                  <a:pt x="3781154" y="215070"/>
                  <a:pt x="3669177" y="95460"/>
                  <a:pt x="3774558" y="261637"/>
                </a:cubicBezTo>
                <a:cubicBezTo>
                  <a:pt x="3848265" y="377868"/>
                  <a:pt x="3943223" y="480699"/>
                  <a:pt x="4008474" y="601879"/>
                </a:cubicBezTo>
                <a:cubicBezTo>
                  <a:pt x="4088960" y="751353"/>
                  <a:pt x="4053875" y="696561"/>
                  <a:pt x="4104167" y="772000"/>
                </a:cubicBezTo>
                <a:cubicBezTo>
                  <a:pt x="4107711" y="757823"/>
                  <a:pt x="4112186" y="743847"/>
                  <a:pt x="4114800" y="729469"/>
                </a:cubicBezTo>
                <a:cubicBezTo>
                  <a:pt x="4119283" y="704812"/>
                  <a:pt x="4118361" y="679085"/>
                  <a:pt x="4125432" y="655042"/>
                </a:cubicBezTo>
                <a:cubicBezTo>
                  <a:pt x="4156920" y="547982"/>
                  <a:pt x="4158457" y="571458"/>
                  <a:pt x="4199860" y="495553"/>
                </a:cubicBezTo>
                <a:cubicBezTo>
                  <a:pt x="4211245" y="474681"/>
                  <a:pt x="4218570" y="451540"/>
                  <a:pt x="4231758" y="431758"/>
                </a:cubicBezTo>
                <a:cubicBezTo>
                  <a:pt x="4283081" y="354774"/>
                  <a:pt x="4301483" y="340768"/>
                  <a:pt x="4359349" y="282902"/>
                </a:cubicBezTo>
                <a:cubicBezTo>
                  <a:pt x="4490204" y="466098"/>
                  <a:pt x="4361082" y="318502"/>
                  <a:pt x="4433777" y="27721"/>
                </a:cubicBezTo>
                <a:cubicBezTo>
                  <a:pt x="4440707" y="0"/>
                  <a:pt x="4462624" y="77064"/>
                  <a:pt x="4476307" y="102149"/>
                </a:cubicBezTo>
                <a:cubicBezTo>
                  <a:pt x="4483897" y="116064"/>
                  <a:pt x="4491135" y="130195"/>
                  <a:pt x="4497572" y="144679"/>
                </a:cubicBezTo>
                <a:cubicBezTo>
                  <a:pt x="4515410" y="184814"/>
                  <a:pt x="4521038" y="216358"/>
                  <a:pt x="4550735" y="251004"/>
                </a:cubicBezTo>
                <a:cubicBezTo>
                  <a:pt x="4559051" y="260706"/>
                  <a:pt x="4572000" y="265181"/>
                  <a:pt x="4582632" y="272269"/>
                </a:cubicBezTo>
                <a:cubicBezTo>
                  <a:pt x="4745842" y="141702"/>
                  <a:pt x="4625921" y="225459"/>
                  <a:pt x="4774019" y="144679"/>
                </a:cubicBezTo>
                <a:cubicBezTo>
                  <a:pt x="4836152" y="110789"/>
                  <a:pt x="4772847" y="131682"/>
                  <a:pt x="4848446" y="112781"/>
                </a:cubicBezTo>
                <a:cubicBezTo>
                  <a:pt x="4910524" y="133474"/>
                  <a:pt x="4859789" y="106121"/>
                  <a:pt x="4890977" y="187209"/>
                </a:cubicBezTo>
                <a:cubicBezTo>
                  <a:pt x="4901235" y="213879"/>
                  <a:pt x="4915657" y="239324"/>
                  <a:pt x="4933507" y="261637"/>
                </a:cubicBezTo>
                <a:cubicBezTo>
                  <a:pt x="4944577" y="275475"/>
                  <a:pt x="4962925" y="281615"/>
                  <a:pt x="4976037" y="293535"/>
                </a:cubicBezTo>
                <a:cubicBezTo>
                  <a:pt x="5071392" y="380222"/>
                  <a:pt x="5013026" y="355484"/>
                  <a:pt x="5082363" y="378595"/>
                </a:cubicBezTo>
                <a:cubicBezTo>
                  <a:pt x="5096540" y="367962"/>
                  <a:pt x="5109866" y="356089"/>
                  <a:pt x="5124893" y="346697"/>
                </a:cubicBezTo>
                <a:cubicBezTo>
                  <a:pt x="5157107" y="326563"/>
                  <a:pt x="5185685" y="319678"/>
                  <a:pt x="5220586" y="304167"/>
                </a:cubicBezTo>
                <a:cubicBezTo>
                  <a:pt x="5235070" y="297730"/>
                  <a:pt x="5248939" y="289990"/>
                  <a:pt x="5263116" y="282902"/>
                </a:cubicBezTo>
                <a:cubicBezTo>
                  <a:pt x="5319269" y="320337"/>
                  <a:pt x="5288464" y="309679"/>
                  <a:pt x="5390707" y="293535"/>
                </a:cubicBezTo>
                <a:cubicBezTo>
                  <a:pt x="5426408" y="287898"/>
                  <a:pt x="5461814" y="280396"/>
                  <a:pt x="5497032" y="272269"/>
                </a:cubicBezTo>
                <a:cubicBezTo>
                  <a:pt x="5507953" y="269749"/>
                  <a:pt x="5518057" y="264355"/>
                  <a:pt x="5528930" y="261637"/>
                </a:cubicBezTo>
                <a:cubicBezTo>
                  <a:pt x="5546462" y="257254"/>
                  <a:pt x="5564372" y="254548"/>
                  <a:pt x="5582093" y="251004"/>
                </a:cubicBezTo>
                <a:cubicBezTo>
                  <a:pt x="5596270" y="258092"/>
                  <a:pt x="5608838" y="270834"/>
                  <a:pt x="5624623" y="272269"/>
                </a:cubicBezTo>
                <a:cubicBezTo>
                  <a:pt x="5746074" y="283310"/>
                  <a:pt x="5659223" y="239695"/>
                  <a:pt x="5784112" y="208474"/>
                </a:cubicBezTo>
                <a:lnTo>
                  <a:pt x="5826642" y="197842"/>
                </a:lnTo>
                <a:cubicBezTo>
                  <a:pt x="5900681" y="222521"/>
                  <a:pt x="5821426" y="190820"/>
                  <a:pt x="5879805" y="229739"/>
                </a:cubicBezTo>
                <a:cubicBezTo>
                  <a:pt x="5892993" y="238531"/>
                  <a:pt x="5908158" y="243916"/>
                  <a:pt x="5922335" y="251004"/>
                </a:cubicBezTo>
                <a:cubicBezTo>
                  <a:pt x="5950688" y="243916"/>
                  <a:pt x="5978270" y="232166"/>
                  <a:pt x="6007395" y="229739"/>
                </a:cubicBezTo>
                <a:cubicBezTo>
                  <a:pt x="6046746" y="226460"/>
                  <a:pt x="6046840" y="248505"/>
                  <a:pt x="6081823" y="251004"/>
                </a:cubicBezTo>
                <a:cubicBezTo>
                  <a:pt x="6120710" y="253782"/>
                  <a:pt x="6159795" y="251004"/>
                  <a:pt x="6198781" y="251004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09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90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71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52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33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14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95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76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657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38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419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00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81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62600" y="1295400"/>
            <a:ext cx="381000" cy="990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 rot="16200000">
            <a:off x="609600" y="2362200"/>
            <a:ext cx="304800" cy="45720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4800" y="2743200"/>
            <a:ext cx="2947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millisecond sample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1219200" y="3745468"/>
            <a:ext cx="28548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i="1" dirty="0" smtClean="0"/>
              <a:t>Root Mean Square (RMS) </a:t>
            </a:r>
          </a:p>
          <a:p>
            <a:pPr lvl="0"/>
            <a:r>
              <a:rPr lang="en-US" sz="2000" dirty="0" smtClean="0"/>
              <a:t>ratios between channels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219200" y="4507468"/>
            <a:ext cx="20177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/>
              <a:t>Frequency Energy</a:t>
            </a:r>
          </a:p>
          <a:p>
            <a:r>
              <a:rPr lang="en-US" sz="2000" dirty="0" smtClean="0"/>
              <a:t>10 Hz bands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19200" y="5334000"/>
            <a:ext cx="2731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i="1" dirty="0" smtClean="0"/>
              <a:t>Phase Coherence </a:t>
            </a:r>
          </a:p>
          <a:p>
            <a:r>
              <a:rPr lang="en-US" sz="2000" dirty="0" smtClean="0"/>
              <a:t>ratios between channels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5400000">
            <a:off x="-418306" y="4380706"/>
            <a:ext cx="236220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62000" y="5562600"/>
            <a:ext cx="457200" cy="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62000" y="3961447"/>
            <a:ext cx="457200" cy="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62000" y="4735115"/>
            <a:ext cx="457200" cy="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172200" y="1447800"/>
            <a:ext cx="21303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 smtClean="0"/>
              <a:t>X 8 Sensors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0" y="3276600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Features</a:t>
            </a:r>
            <a:endParaRPr lang="en-US" sz="2400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4038600" y="3657600"/>
            <a:ext cx="685800" cy="2438400"/>
          </a:xfrm>
          <a:prstGeom prst="lef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00800" y="4274403"/>
            <a:ext cx="2135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/>
              <a:t>Support Vector</a:t>
            </a:r>
          </a:p>
          <a:p>
            <a:pPr lvl="0"/>
            <a:r>
              <a:rPr lang="en-US" sz="2400" dirty="0" smtClean="0"/>
              <a:t>Machine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724400" y="4876800"/>
            <a:ext cx="1371600" cy="0"/>
          </a:xfrm>
          <a:prstGeom prst="line">
            <a:avLst/>
          </a:prstGeom>
          <a:ln w="28575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7200900" y="4000500"/>
            <a:ext cx="38100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400800" y="4267200"/>
            <a:ext cx="2133600" cy="8382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15000" y="2971800"/>
            <a:ext cx="2971801" cy="76200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715000" y="3048000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/>
              <a:t>user specific model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096000" y="2438400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machine learning</a:t>
            </a:r>
            <a:endParaRPr lang="en-US" sz="2400" dirty="0"/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7200900" y="5372100"/>
            <a:ext cx="38100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6453436" y="5562600"/>
            <a:ext cx="1824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400" dirty="0"/>
              <a:t>g</a:t>
            </a:r>
            <a:r>
              <a:rPr lang="en-US" sz="2400" dirty="0" smtClean="0"/>
              <a:t>esture </a:t>
            </a:r>
          </a:p>
          <a:p>
            <a:pPr lvl="0" algn="ctr"/>
            <a:r>
              <a:rPr lang="en-US" sz="2400" dirty="0" smtClean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64807518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EMG + Surface Interactions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/>
          <a:stretch/>
        </p:blipFill>
        <p:spPr bwMode="auto">
          <a:xfrm>
            <a:off x="228600" y="914400"/>
            <a:ext cx="8650217" cy="541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96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Sensing</a:t>
            </a:r>
            <a:endParaRPr lang="en-US" dirty="0"/>
          </a:p>
        </p:txBody>
      </p:sp>
      <p:pic>
        <p:nvPicPr>
          <p:cNvPr id="2" name="EMG Surface Pressur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32" y="990601"/>
            <a:ext cx="9094435" cy="51235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440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Finger Identification</a:t>
            </a:r>
            <a:endParaRPr lang="en-US" dirty="0"/>
          </a:p>
        </p:txBody>
      </p:sp>
      <p:pic>
        <p:nvPicPr>
          <p:cNvPr id="2" name="EMG Surface Finger I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4" y="1003519"/>
            <a:ext cx="9098136" cy="512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003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Off-Surface Interactions</a:t>
            </a:r>
            <a:endParaRPr lang="en-US" dirty="0"/>
          </a:p>
        </p:txBody>
      </p:sp>
      <p:pic>
        <p:nvPicPr>
          <p:cNvPr id="4" name="EMG Surface Und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2" y="1032030"/>
            <a:ext cx="9098196" cy="5125168"/>
          </a:xfr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1600" y="623923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948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Off-Surface Interactions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6239238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Pinch &amp; Throw</a:t>
            </a:r>
            <a:endParaRPr lang="en-US" b="1" dirty="0"/>
          </a:p>
        </p:txBody>
      </p:sp>
      <p:pic>
        <p:nvPicPr>
          <p:cNvPr id="2" name="EMG Surface Off-Surface Katrin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34" y="973817"/>
            <a:ext cx="9092073" cy="51221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957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9"/>
          <p:cNvGrpSpPr/>
          <p:nvPr/>
        </p:nvGrpSpPr>
        <p:grpSpPr>
          <a:xfrm rot="21303336">
            <a:off x="248522" y="3820398"/>
            <a:ext cx="1712438" cy="2304418"/>
            <a:chOff x="990600" y="3581400"/>
            <a:chExt cx="2169638" cy="2819400"/>
          </a:xfrm>
        </p:grpSpPr>
        <p:pic>
          <p:nvPicPr>
            <p:cNvPr id="7" name="Picture 9" descr="http://blog.phoneslimited.co.uk/files/2009/03/ipod-touch-8gb1.jpg"/>
            <p:cNvPicPr>
              <a:picLocks noChangeAspect="1" noChangeArrowheads="1"/>
            </p:cNvPicPr>
            <p:nvPr/>
          </p:nvPicPr>
          <p:blipFill>
            <a:blip r:embed="rId3" cstate="print"/>
            <a:srcRect l="16000" r="7200"/>
            <a:stretch>
              <a:fillRect/>
            </a:stretch>
          </p:blipFill>
          <p:spPr bwMode="auto">
            <a:xfrm>
              <a:off x="990600" y="3581400"/>
              <a:ext cx="2169638" cy="2819400"/>
            </a:xfrm>
            <a:prstGeom prst="rect">
              <a:avLst/>
            </a:prstGeom>
            <a:noFill/>
          </p:spPr>
        </p:pic>
        <p:pic>
          <p:nvPicPr>
            <p:cNvPr id="8" name="Picture 5" descr="http://www.sizzledcore.com/wp-content/uploads/2008/11/clip-image002.jpg"/>
            <p:cNvPicPr>
              <a:picLocks noChangeAspect="1" noChangeArrowheads="1"/>
            </p:cNvPicPr>
            <p:nvPr/>
          </p:nvPicPr>
          <p:blipFill>
            <a:blip r:embed="rId4" cstate="print"/>
            <a:srcRect r="51052"/>
            <a:stretch>
              <a:fillRect/>
            </a:stretch>
          </p:blipFill>
          <p:spPr bwMode="auto">
            <a:xfrm>
              <a:off x="1438275" y="4181475"/>
              <a:ext cx="1123950" cy="1643063"/>
            </a:xfrm>
            <a:prstGeom prst="rect">
              <a:avLst/>
            </a:prstGeom>
            <a:noFill/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Sensitive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2587"/>
            <a:ext cx="7772400" cy="528876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utura Std Book" pitchFamily="34" charset="0"/>
              </a:rPr>
              <a:t>Problems</a:t>
            </a:r>
            <a:r>
              <a:rPr lang="en-US" dirty="0" smtClean="0">
                <a:latin typeface="Futura Std Book" pitchFamily="34" charset="0"/>
              </a:rPr>
              <a:t>:</a:t>
            </a:r>
          </a:p>
          <a:p>
            <a:pPr lvl="1"/>
            <a:r>
              <a:rPr lang="en-US" dirty="0" smtClean="0">
                <a:latin typeface="Futura Std Book" pitchFamily="34" charset="0"/>
              </a:rPr>
              <a:t>Contact identification</a:t>
            </a:r>
          </a:p>
          <a:p>
            <a:pPr lvl="1"/>
            <a:r>
              <a:rPr lang="en-US" dirty="0" smtClean="0">
                <a:latin typeface="Futura Std Book" pitchFamily="34" charset="0"/>
              </a:rPr>
              <a:t>Pressure sensing</a:t>
            </a:r>
          </a:p>
          <a:p>
            <a:pPr lvl="1"/>
            <a:r>
              <a:rPr lang="en-US" dirty="0" smtClean="0">
                <a:latin typeface="Futura Std Book" pitchFamily="34" charset="0"/>
              </a:rPr>
              <a:t>Above the surface sensing</a:t>
            </a:r>
          </a:p>
          <a:p>
            <a:endParaRPr lang="en-US" dirty="0" smtClean="0">
              <a:latin typeface="Futura Std Book" pitchFamily="34" charset="0"/>
            </a:endParaRP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76600" y="1130458"/>
            <a:ext cx="6248400" cy="5288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4914" lvl="1" indent="0">
              <a:buNone/>
            </a:pPr>
            <a:endParaRPr lang="en-US" dirty="0">
              <a:solidFill>
                <a:srgbClr xmlns:mc="http://schemas.openxmlformats.org/markup-compatibility/2006" xmlns:a14="http://schemas.microsoft.com/office/drawing/2010/main" val="FFFF00" mc:Ignorable=""/>
              </a:solidFill>
              <a:latin typeface="Futura Std Book" pitchFamily="34" charset="0"/>
            </a:endParaRPr>
          </a:p>
          <a:p>
            <a:pPr marL="454914" lvl="1" indent="0">
              <a:buNone/>
            </a:pPr>
            <a:r>
              <a:rPr lang="en-US" dirty="0" smtClean="0">
                <a:solidFill>
                  <a:srgbClr xmlns:mc="http://schemas.openxmlformats.org/markup-compatibility/2006" xmlns:a14="http://schemas.microsoft.com/office/drawing/2010/main" val="FFFF00" mc:Ignorable=""/>
                </a:solidFill>
                <a:latin typeface="Futura Std Book" pitchFamily="34" charset="0"/>
              </a:rPr>
              <a:t>      - gloves, Visual Touchpad</a:t>
            </a:r>
          </a:p>
          <a:p>
            <a:pPr marL="454914" lvl="1" indent="0">
              <a:buNone/>
            </a:pPr>
            <a:r>
              <a:rPr lang="en-US" dirty="0" smtClean="0">
                <a:solidFill>
                  <a:srgbClr xmlns:mc="http://schemas.openxmlformats.org/markup-compatibility/2006" xmlns:a14="http://schemas.microsoft.com/office/drawing/2010/main" val="FFFF00" mc:Ignorable=""/>
                </a:solidFill>
                <a:latin typeface="Futura Std Book" pitchFamily="34" charset="0"/>
              </a:rPr>
              <a:t>- FTIR, FSR</a:t>
            </a:r>
          </a:p>
          <a:p>
            <a:pPr marL="454914" lvl="1" indent="0">
              <a:buNone/>
            </a:pPr>
            <a:r>
              <a:rPr lang="en-US" dirty="0" smtClean="0">
                <a:solidFill>
                  <a:srgbClr xmlns:mc="http://schemas.openxmlformats.org/markup-compatibility/2006" xmlns:a14="http://schemas.microsoft.com/office/drawing/2010/main" val="FFFF00" mc:Ignorable=""/>
                </a:solidFill>
                <a:latin typeface="Futura Std Book" pitchFamily="34" charset="0"/>
              </a:rPr>
              <a:t>              - </a:t>
            </a:r>
            <a:r>
              <a:rPr lang="en-US" dirty="0" err="1" smtClean="0">
                <a:solidFill>
                  <a:srgbClr xmlns:mc="http://schemas.openxmlformats.org/markup-compatibility/2006" xmlns:a14="http://schemas.microsoft.com/office/drawing/2010/main" val="FFFF00" mc:Ignorable=""/>
                </a:solidFill>
                <a:latin typeface="Futura Std Book" pitchFamily="34" charset="0"/>
              </a:rPr>
              <a:t>SecondLight</a:t>
            </a:r>
            <a:r>
              <a:rPr lang="en-US" dirty="0" smtClean="0">
                <a:solidFill>
                  <a:srgbClr xmlns:mc="http://schemas.openxmlformats.org/markup-compatibility/2006" xmlns:a14="http://schemas.microsoft.com/office/drawing/2010/main" val="FFFF00" mc:Ignorable=""/>
                </a:solidFill>
                <a:latin typeface="Futura Std Book" pitchFamily="34" charset="0"/>
              </a:rPr>
              <a:t>, </a:t>
            </a:r>
            <a:r>
              <a:rPr lang="en-US" dirty="0" err="1" smtClean="0">
                <a:solidFill>
                  <a:srgbClr xmlns:mc="http://schemas.openxmlformats.org/markup-compatibility/2006" xmlns:a14="http://schemas.microsoft.com/office/drawing/2010/main" val="FFFF00" mc:Ignorable=""/>
                </a:solidFill>
                <a:latin typeface="Futura Std Book" pitchFamily="34" charset="0"/>
              </a:rPr>
              <a:t>DepthTouch</a:t>
            </a:r>
            <a:endParaRPr lang="en-US" dirty="0" smtClean="0">
              <a:solidFill>
                <a:srgbClr xmlns:mc="http://schemas.openxmlformats.org/markup-compatibility/2006" xmlns:a14="http://schemas.microsoft.com/office/drawing/2010/main" val="FFFF00" mc:Ignorable=""/>
              </a:solidFill>
              <a:latin typeface="Futura Std Book" pitchFamily="34" charset="0"/>
            </a:endParaRPr>
          </a:p>
          <a:p>
            <a:endParaRPr lang="en-US" dirty="0">
              <a:solidFill>
                <a:srgbClr xmlns:mc="http://schemas.openxmlformats.org/markup-compatibility/2006" xmlns:a14="http://schemas.microsoft.com/office/drawing/2010/main" val="FFFF00" mc:Ignorable="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1674">
            <a:off x="1850822" y="4497392"/>
            <a:ext cx="3122585" cy="20835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 r="7024"/>
          <a:stretch>
            <a:fillRect/>
          </a:stretch>
        </p:blipFill>
        <p:spPr bwMode="auto">
          <a:xfrm rot="21061030">
            <a:off x="4025348" y="3506938"/>
            <a:ext cx="2796474" cy="200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 b="3256"/>
          <a:stretch>
            <a:fillRect/>
          </a:stretch>
        </p:blipFill>
        <p:spPr bwMode="auto">
          <a:xfrm rot="1064855">
            <a:off x="6386711" y="4727983"/>
            <a:ext cx="2480324" cy="179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06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Dealing </a:t>
            </a:r>
            <a:r>
              <a:rPr lang="en-US" dirty="0"/>
              <a:t>with </a:t>
            </a:r>
            <a:r>
              <a:rPr lang="en-US" dirty="0" smtClean="0"/>
              <a:t>lag</a:t>
            </a:r>
          </a:p>
          <a:p>
            <a:pPr lvl="1"/>
            <a:r>
              <a:rPr lang="en-US" dirty="0" smtClean="0"/>
              <a:t>Classification lag: </a:t>
            </a:r>
          </a:p>
          <a:p>
            <a:pPr lvl="2"/>
            <a:r>
              <a:rPr lang="en-US" dirty="0" smtClean="0"/>
              <a:t>Pressure (&lt;150ms)</a:t>
            </a:r>
          </a:p>
          <a:p>
            <a:pPr lvl="2"/>
            <a:r>
              <a:rPr lang="en-US" dirty="0" smtClean="0"/>
              <a:t>Finger ID (&lt;300ms)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and flick (&lt;50ms)</a:t>
            </a:r>
          </a:p>
          <a:p>
            <a:pPr lvl="1"/>
            <a:r>
              <a:rPr lang="en-US" dirty="0" smtClean="0"/>
              <a:t>Our guideline:</a:t>
            </a:r>
          </a:p>
          <a:p>
            <a:pPr lvl="2"/>
            <a:r>
              <a:rPr lang="en-US" dirty="0" smtClean="0"/>
              <a:t>Instantaneous response</a:t>
            </a:r>
          </a:p>
          <a:p>
            <a:pPr lvl="2"/>
            <a:r>
              <a:rPr lang="en-US" dirty="0" smtClean="0"/>
              <a:t>Fill missing details ASAP</a:t>
            </a:r>
          </a:p>
        </p:txBody>
      </p:sp>
    </p:spTree>
    <p:extLst>
      <p:ext uri="{BB962C8B-B14F-4D97-AF65-F5344CB8AC3E}">
        <p14:creationId xmlns:p14="http://schemas.microsoft.com/office/powerpoint/2010/main" val="401053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Finger-dependent UI </a:t>
            </a:r>
            <a:r>
              <a:rPr lang="en-US" dirty="0" smtClean="0"/>
              <a:t>elements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Pre-sense visualizations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76400" y="2057400"/>
            <a:ext cx="5638800" cy="1691640"/>
            <a:chOff x="533400" y="2971800"/>
            <a:chExt cx="7620000" cy="2286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2368" t="9509" r="51648" b="79189"/>
            <a:stretch>
              <a:fillRect/>
            </a:stretch>
          </p:blipFill>
          <p:spPr bwMode="auto">
            <a:xfrm>
              <a:off x="533400" y="2971800"/>
              <a:ext cx="5128846" cy="2286000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292100" dist="139700" dir="2700000" algn="tl" rotWithShape="0">
                <a:srgbClr xmlns:mc="http://schemas.openxmlformats.org/markup-compatibility/2006" xmlns:a14="http://schemas.microsoft.com/office/drawing/2010/main" val="333333" mc:Ignorable="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66734" t="12045" r="24475" b="74009"/>
            <a:stretch>
              <a:fillRect/>
            </a:stretch>
          </p:blipFill>
          <p:spPr bwMode="auto">
            <a:xfrm>
              <a:off x="5867400" y="2971800"/>
              <a:ext cx="2286000" cy="2286000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292100" dist="139700" dir="2700000" algn="tl" rotWithShape="0">
                <a:srgbClr xmlns:mc="http://schemas.openxmlformats.org/markup-compatibility/2006" xmlns:a14="http://schemas.microsoft.com/office/drawing/2010/main" val="333333" mc:Ignorable="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7901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772400" cy="5288760"/>
          </a:xfrm>
        </p:spPr>
        <p:txBody>
          <a:bodyPr/>
          <a:lstStyle/>
          <a:p>
            <a:r>
              <a:rPr lang="en-US" dirty="0" smtClean="0"/>
              <a:t>6 participants (3F, 3M)</a:t>
            </a:r>
          </a:p>
          <a:p>
            <a:r>
              <a:rPr lang="en-US" dirty="0" smtClean="0"/>
              <a:t>90 min sessions</a:t>
            </a:r>
          </a:p>
          <a:p>
            <a:r>
              <a:rPr lang="en-US" dirty="0" smtClean="0"/>
              <a:t>Five tasks</a:t>
            </a:r>
          </a:p>
          <a:p>
            <a:pPr marL="798513" lvl="1" indent="-344488">
              <a:buFont typeface="+mj-lt"/>
              <a:buAutoNum type="arabicPeriod"/>
            </a:pPr>
            <a:r>
              <a:rPr lang="en-US" sz="2400" dirty="0" smtClean="0"/>
              <a:t>Copy images with pressure-sensitive </a:t>
            </a:r>
            <a:br>
              <a:rPr lang="en-US" sz="2400" dirty="0" smtClean="0"/>
            </a:br>
            <a:r>
              <a:rPr lang="en-US" sz="2400" dirty="0" smtClean="0"/>
              <a:t>painting</a:t>
            </a:r>
          </a:p>
          <a:p>
            <a:pPr marL="798513" lvl="1" indent="-344488">
              <a:buFont typeface="+mj-lt"/>
              <a:buAutoNum type="arabicPeriod"/>
            </a:pPr>
            <a:r>
              <a:rPr lang="en-US" sz="2400" dirty="0"/>
              <a:t>Copy images with </a:t>
            </a:r>
            <a:r>
              <a:rPr lang="en-US" sz="2400" dirty="0" smtClean="0"/>
              <a:t>finger-dependent</a:t>
            </a:r>
            <a:br>
              <a:rPr lang="en-US" sz="2400" dirty="0" smtClean="0"/>
            </a:br>
            <a:r>
              <a:rPr lang="en-US" sz="2400" dirty="0" smtClean="0"/>
              <a:t>painting</a:t>
            </a:r>
          </a:p>
          <a:p>
            <a:pPr marL="798513" lvl="1" indent="-344488">
              <a:buFont typeface="+mj-lt"/>
              <a:buAutoNum type="arabicPeriod"/>
            </a:pPr>
            <a:r>
              <a:rPr lang="en-US" sz="2400" dirty="0" smtClean="0"/>
              <a:t>Draw alternating vertical lines</a:t>
            </a:r>
          </a:p>
          <a:p>
            <a:pPr marL="798513" lvl="1" indent="-344488">
              <a:buFont typeface="+mj-lt"/>
              <a:buAutoNum type="arabicPeriod"/>
            </a:pPr>
            <a:r>
              <a:rPr lang="en-US" sz="2400" dirty="0" smtClean="0"/>
              <a:t>Draw plus undo alternate numbers</a:t>
            </a:r>
          </a:p>
          <a:p>
            <a:pPr marL="798513" lvl="1" indent="-344488">
              <a:buFont typeface="+mj-lt"/>
              <a:buAutoNum type="arabicPeriod"/>
            </a:pPr>
            <a:r>
              <a:rPr lang="en-US" sz="2400" dirty="0" smtClean="0"/>
              <a:t>Cut-copy-paste images between </a:t>
            </a:r>
            <a:br>
              <a:rPr lang="en-US" sz="2400" dirty="0" smtClean="0"/>
            </a:br>
            <a:r>
              <a:rPr lang="en-US" sz="2400" dirty="0" smtClean="0"/>
              <a:t>2 canvases</a:t>
            </a:r>
          </a:p>
          <a:p>
            <a:pPr lvl="1"/>
            <a:endParaRPr lang="en-US" dirty="0"/>
          </a:p>
        </p:txBody>
      </p:sp>
      <p:pic>
        <p:nvPicPr>
          <p:cNvPr id="4" name="Picture 2" descr="D:\Sync\Papers\2009 Tabletop - EMG-Surface\images\lines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8736" y="3639844"/>
            <a:ext cx="2029752" cy="14798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5" name="Picture 2" descr="D:\Sync\Papers\2009 Tabletop - EMG-Surface\images\pressure1.png"/>
          <p:cNvPicPr>
            <a:picLocks noChangeAspect="1" noChangeArrowheads="1"/>
          </p:cNvPicPr>
          <p:nvPr/>
        </p:nvPicPr>
        <p:blipFill>
          <a:blip r:embed="rId3" cstate="print"/>
          <a:srcRect l="2642" r="7518"/>
          <a:stretch>
            <a:fillRect/>
          </a:stretch>
        </p:blipFill>
        <p:spPr bwMode="auto">
          <a:xfrm>
            <a:off x="7070396" y="26634"/>
            <a:ext cx="2040735" cy="157904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4" descr="D:\Sync\Papers\2009 Tabletop - EMG-Surface\images\house1.png"/>
          <p:cNvPicPr>
            <a:picLocks noChangeAspect="1" noChangeArrowheads="1"/>
          </p:cNvPicPr>
          <p:nvPr/>
        </p:nvPicPr>
        <p:blipFill>
          <a:blip r:embed="rId4" cstate="print"/>
          <a:srcRect r="8333"/>
          <a:stretch>
            <a:fillRect/>
          </a:stretch>
        </p:blipFill>
        <p:spPr bwMode="auto">
          <a:xfrm>
            <a:off x="7067752" y="1819922"/>
            <a:ext cx="2040736" cy="15952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6" descr="D:\Sync\Papers\2009 Tabletop - EMG-Surface\images\IMG__6577.JPG"/>
          <p:cNvPicPr>
            <a:picLocks noChangeAspect="1" noChangeArrowheads="1"/>
          </p:cNvPicPr>
          <p:nvPr/>
        </p:nvPicPr>
        <p:blipFill>
          <a:blip r:embed="rId5" cstate="print"/>
          <a:srcRect l="18403" t="10417" r="12153" b="16667"/>
          <a:stretch>
            <a:fillRect/>
          </a:stretch>
        </p:blipFill>
        <p:spPr bwMode="auto">
          <a:xfrm>
            <a:off x="7065533" y="5360422"/>
            <a:ext cx="2040735" cy="147982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318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Confirmed feasibility of our approach </a:t>
            </a:r>
          </a:p>
          <a:p>
            <a:r>
              <a:rPr lang="en-US" sz="2800" dirty="0" smtClean="0"/>
              <a:t>Across </a:t>
            </a:r>
            <a:r>
              <a:rPr lang="en-US" sz="2800" dirty="0" smtClean="0"/>
              <a:t>tasks/participants </a:t>
            </a:r>
            <a:r>
              <a:rPr lang="en-US" sz="2800" dirty="0" smtClean="0"/>
              <a:t>accuracy &gt;90</a:t>
            </a:r>
            <a:r>
              <a:rPr lang="en-US" sz="2800" dirty="0" smtClean="0"/>
              <a:t>%</a:t>
            </a:r>
          </a:p>
          <a:p>
            <a:pPr lvl="1"/>
            <a:r>
              <a:rPr lang="en-US" sz="2400" dirty="0" smtClean="0"/>
              <a:t>1 participant ~ 75% accuracy for finger ID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228600" y="2590800"/>
            <a:ext cx="8686800" cy="3803650"/>
            <a:chOff x="228600" y="2590800"/>
            <a:chExt cx="8686800" cy="38036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276600"/>
              <a:ext cx="8648700" cy="3117850"/>
            </a:xfrm>
            <a:prstGeom prst="rect">
              <a:avLst/>
            </a:prstGeom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xmlns:mc="http://schemas.openxmlformats.org/markup-compatibility/2006" xmlns:a14="http://schemas.microsoft.com/office/drawing/2010/main" val="333333" mc:Ignorable="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Right Brace 3"/>
            <p:cNvSpPr/>
            <p:nvPr/>
          </p:nvSpPr>
          <p:spPr>
            <a:xfrm rot="16200000">
              <a:off x="5105400" y="-533401"/>
              <a:ext cx="304800" cy="7315200"/>
            </a:xfrm>
            <a:prstGeom prst="rightBrace">
              <a:avLst>
                <a:gd name="adj1" fmla="val 87557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194699" y="25908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Participants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075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 user/per session calibration</a:t>
            </a:r>
          </a:p>
          <a:p>
            <a:r>
              <a:rPr lang="en-US" dirty="0" smtClean="0"/>
              <a:t>Training method is critical</a:t>
            </a:r>
          </a:p>
          <a:p>
            <a:r>
              <a:rPr lang="en-US" dirty="0" smtClean="0"/>
              <a:t>90% might not be good enough</a:t>
            </a:r>
          </a:p>
          <a:p>
            <a:r>
              <a:rPr lang="en-US" dirty="0" smtClean="0"/>
              <a:t>Single contact at the time</a:t>
            </a:r>
          </a:p>
          <a:p>
            <a:r>
              <a:rPr lang="en-US" dirty="0" smtClean="0"/>
              <a:t>Not all fingers are created equal</a:t>
            </a:r>
          </a:p>
          <a:p>
            <a:r>
              <a:rPr lang="en-US" dirty="0" smtClean="0"/>
              <a:t>Bulky, expensive equipment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122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nifont" pitchFamily="34" charset="0"/>
              </a:rPr>
              <a:t>Big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utura Std Book" pitchFamily="34" charset="0"/>
              </a:rPr>
              <a:t>Wires</a:t>
            </a:r>
          </a:p>
          <a:p>
            <a:r>
              <a:rPr lang="en-US" dirty="0" smtClean="0">
                <a:latin typeface="Futura Std Book" pitchFamily="34" charset="0"/>
              </a:rPr>
              <a:t>Sensors &amp; Equipment </a:t>
            </a:r>
          </a:p>
          <a:p>
            <a:r>
              <a:rPr lang="en-US" dirty="0" smtClean="0">
                <a:latin typeface="Futura Std Book" pitchFamily="34" charset="0"/>
              </a:rPr>
              <a:t>Training</a:t>
            </a:r>
          </a:p>
          <a:p>
            <a:r>
              <a:rPr lang="en-US" dirty="0" smtClean="0">
                <a:latin typeface="Futura Std Book" pitchFamily="34" charset="0"/>
              </a:rPr>
              <a:t>Reliability/Repeatability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399"/>
            <a:ext cx="2667000" cy="28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370636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85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nifont" pitchFamily="34" charset="0"/>
              </a:rPr>
              <a:t>Addressing the </a:t>
            </a:r>
            <a:r>
              <a:rPr lang="en-US" dirty="0" smtClean="0">
                <a:latin typeface="Annifont" pitchFamily="34" charset="0"/>
              </a:rPr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utura Std Book" pitchFamily="34" charset="0"/>
              </a:rPr>
              <a:t>A wireless, dry-electrode armband</a:t>
            </a:r>
          </a:p>
          <a:p>
            <a:r>
              <a:rPr lang="en-US" dirty="0" smtClean="0">
                <a:latin typeface="Futura Std Book" pitchFamily="34" charset="0"/>
              </a:rPr>
              <a:t>Cross-session training</a:t>
            </a:r>
          </a:p>
          <a:p>
            <a:endParaRPr lang="en-US" dirty="0" smtClean="0">
              <a:latin typeface="Futura Std Book" pitchFamily="34" charset="0"/>
            </a:endParaRPr>
          </a:p>
          <a:p>
            <a:endParaRPr lang="en-US" dirty="0"/>
          </a:p>
        </p:txBody>
      </p:sp>
      <p:grpSp>
        <p:nvGrpSpPr>
          <p:cNvPr id="4" name="Group 13"/>
          <p:cNvGrpSpPr/>
          <p:nvPr/>
        </p:nvGrpSpPr>
        <p:grpSpPr>
          <a:xfrm>
            <a:off x="781885" y="2590800"/>
            <a:ext cx="8438315" cy="3886200"/>
            <a:chOff x="2266858" y="4526002"/>
            <a:chExt cx="5063593" cy="2331998"/>
          </a:xfrm>
        </p:grpSpPr>
        <p:sp>
          <p:nvSpPr>
            <p:cNvPr id="12" name="Rounded Rectangle 11"/>
            <p:cNvSpPr/>
            <p:nvPr/>
          </p:nvSpPr>
          <p:spPr>
            <a:xfrm>
              <a:off x="2266858" y="4724400"/>
              <a:ext cx="4572000" cy="190500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C:\Users\saponas\Documents\research\svn\submits\EMG_CHI10\images\WiBio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7858" y="4937531"/>
              <a:ext cx="1626584" cy="1417140"/>
            </a:xfrm>
            <a:prstGeom prst="rect">
              <a:avLst/>
            </a:prstGeom>
            <a:noFill/>
          </p:spPr>
        </p:pic>
        <p:pic>
          <p:nvPicPr>
            <p:cNvPr id="11" name="Picture 10" descr="C:\Users\t-scotts\Documents\MSR_Summer_Talk_09\reference\morePics\jpeg\TSS_844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709" y="4526002"/>
              <a:ext cx="2914742" cy="233199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53640926-AAD7-44D8-BBD7-CCE9431645EC}">
                <a14:shadowObscured xmlns:a14="http://schemas.microsoft.com/office/drawing/2010/main" val="1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43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nnifont" pitchFamily="34" charset="0"/>
              </a:rPr>
              <a:t>Wireless EMG Armband</a:t>
            </a:r>
            <a:endParaRPr lang="en-US" dirty="0"/>
          </a:p>
        </p:txBody>
      </p:sp>
      <p:pic>
        <p:nvPicPr>
          <p:cNvPr id="3" name="WirelessEmgSurfa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904" b="5582"/>
          <a:stretch/>
        </p:blipFill>
        <p:spPr>
          <a:xfrm>
            <a:off x="838200" y="914400"/>
            <a:ext cx="7750946" cy="52036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840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pic>
        <p:nvPicPr>
          <p:cNvPr id="5" name="Picture 4" descr="Desney T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75" y="3596640"/>
            <a:ext cx="1205946" cy="16912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pic>
        <p:nvPicPr>
          <p:cNvPr id="6" name="Picture 6" descr="Dan Morri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37" y="3596640"/>
            <a:ext cx="1294186" cy="16912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64021" y="5882640"/>
            <a:ext cx="7772400" cy="1508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r>
              <a:rPr lang="en-US" sz="2400" dirty="0" smtClean="0"/>
              <a:t>      T. Scott Saponas    Dan Morris       Desney Tan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28600" y="2598089"/>
            <a:ext cx="3907677" cy="3132151"/>
            <a:chOff x="74179" y="1058849"/>
            <a:chExt cx="3907677" cy="3132151"/>
          </a:xfrm>
        </p:grpSpPr>
        <p:sp>
          <p:nvSpPr>
            <p:cNvPr id="8" name="Rounded Rectangle 7"/>
            <p:cNvSpPr/>
            <p:nvPr/>
          </p:nvSpPr>
          <p:spPr>
            <a:xfrm>
              <a:off x="1447800" y="1600200"/>
              <a:ext cx="1981200" cy="2590800"/>
            </a:xfrm>
            <a:prstGeom prst="round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20529066">
              <a:off x="74179" y="1058849"/>
              <a:ext cx="39076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  <a:latin typeface="Annifont" pitchFamily="34" charset="0"/>
                </a:rPr>
                <a:t>Graduating</a:t>
              </a:r>
              <a:r>
                <a:rPr lang="en-US" sz="2400" dirty="0" smtClean="0">
                  <a:solidFill>
                    <a:schemeClr val="accent1"/>
                  </a:solidFill>
                  <a:latin typeface="Annifont" pitchFamily="34" charset="0"/>
                </a:rPr>
                <a:t>!</a:t>
              </a:r>
              <a:endParaRPr lang="en-US" sz="2400" dirty="0">
                <a:solidFill>
                  <a:schemeClr val="accent1"/>
                </a:solidFill>
                <a:latin typeface="Annifont" pitchFamily="34" charset="0"/>
              </a:endParaRPr>
            </a:p>
          </p:txBody>
        </p:sp>
      </p:grpSp>
      <p:pic>
        <p:nvPicPr>
          <p:cNvPr id="1026" name="Picture 2" descr="D:\Presentations\ITS2009\scott-fellowship_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597" y="3551828"/>
            <a:ext cx="1270447" cy="17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066800"/>
            <a:ext cx="7772400" cy="5288760"/>
          </a:xfrm>
        </p:spPr>
        <p:txBody>
          <a:bodyPr/>
          <a:lstStyle/>
          <a:p>
            <a:pPr marL="68580" indent="0" algn="ctr">
              <a:buNone/>
            </a:pPr>
            <a:r>
              <a:rPr lang="en-US" dirty="0" smtClean="0"/>
              <a:t>Hrvoje Benko</a:t>
            </a:r>
          </a:p>
          <a:p>
            <a:pPr marL="68580" indent="0" algn="ctr">
              <a:buNone/>
            </a:pPr>
            <a:r>
              <a:rPr lang="en-US" dirty="0" smtClean="0"/>
              <a:t>benko@microsoft.com</a:t>
            </a:r>
          </a:p>
          <a:p>
            <a:pPr marL="6858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7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8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pic>
        <p:nvPicPr>
          <p:cNvPr id="4" name="Picture 3" descr="01.png"/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352697" y="2164209"/>
            <a:ext cx="3589364" cy="25603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Cross 4"/>
          <p:cNvSpPr/>
          <p:nvPr/>
        </p:nvSpPr>
        <p:spPr>
          <a:xfrm>
            <a:off x="4105003" y="3078609"/>
            <a:ext cx="743494" cy="686302"/>
          </a:xfrm>
          <a:prstGeom prst="plus">
            <a:avLst>
              <a:gd name="adj" fmla="val 37857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4" r="4636"/>
          <a:stretch/>
        </p:blipFill>
        <p:spPr bwMode="auto">
          <a:xfrm>
            <a:off x="5000897" y="2133600"/>
            <a:ext cx="3762103" cy="262140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521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Stream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benko\AppData\Local\Microsoft\Windows\Temporary Internet Files\Content.Outlook\GPKR5SOJ\Muscle-Signal-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083136" cy="54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183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4800" y="1066800"/>
            <a:ext cx="8534400" cy="5181600"/>
            <a:chOff x="457200" y="1066800"/>
            <a:chExt cx="8534400" cy="5181600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1066800"/>
              <a:ext cx="8534400" cy="51816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813" y="1295400"/>
              <a:ext cx="7900987" cy="4754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Sensing Muscle Activation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600200" y="3200400"/>
            <a:ext cx="57912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Electrical </a:t>
            </a:r>
            <a:r>
              <a:rPr lang="en-US" sz="2800" dirty="0" smtClean="0"/>
              <a:t>signal </a:t>
            </a:r>
            <a:r>
              <a:rPr lang="en-US" sz="2800" dirty="0"/>
              <a:t>can be sensed by Electromyography (EMG)</a:t>
            </a:r>
          </a:p>
        </p:txBody>
      </p:sp>
    </p:spTree>
    <p:extLst>
      <p:ext uri="{BB962C8B-B14F-4D97-AF65-F5344CB8AC3E}">
        <p14:creationId xmlns:p14="http://schemas.microsoft.com/office/powerpoint/2010/main" val="202003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6250" t="20672" r="6875" b="11111"/>
          <a:stretch>
            <a:fillRect/>
          </a:stretch>
        </p:blipFill>
        <p:spPr bwMode="auto">
          <a:xfrm>
            <a:off x="609600" y="1341567"/>
            <a:ext cx="3691082" cy="1752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889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55000" dist="18000" dir="5400000" algn="tl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xmlns:mc="http://schemas.openxmlformats.org/markup-compatibility/2006" xmlns:a14="http://schemas.microsoft.com/office/drawing/2010/main" val="FFFFFF" mc:Ignorable="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557514" y="3170366"/>
            <a:ext cx="3158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Jacobsen, </a:t>
            </a:r>
            <a:r>
              <a:rPr lang="en-US" i="1" dirty="0" smtClean="0"/>
              <a:t>et al</a:t>
            </a:r>
            <a:r>
              <a:rPr lang="en-US" dirty="0" smtClean="0"/>
              <a:t>. “Utah Arm</a:t>
            </a:r>
            <a:r>
              <a:rPr lang="en-US" dirty="0" smtClean="0"/>
              <a:t>”, ‘74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1630" y="5391835"/>
            <a:ext cx="38016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Costanza</a:t>
            </a:r>
            <a:r>
              <a:rPr lang="en-US" dirty="0" smtClean="0"/>
              <a:t>,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smtClean="0"/>
              <a:t>Intimate interfaces in action</a:t>
            </a:r>
            <a:r>
              <a:rPr lang="en-US" dirty="0" smtClean="0"/>
              <a:t>”, CHI ‘05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57800" y="5602069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Wheeler &amp; Jorgensen “</a:t>
            </a:r>
            <a:r>
              <a:rPr lang="en-US" dirty="0" err="1" smtClean="0"/>
              <a:t>Neuroelectric</a:t>
            </a:r>
            <a:r>
              <a:rPr lang="en-US" dirty="0" smtClean="0"/>
              <a:t> joysticks</a:t>
            </a:r>
            <a:r>
              <a:rPr lang="en-US" dirty="0" smtClean="0"/>
              <a:t>”,  ‘02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257800" y="3243164"/>
            <a:ext cx="31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Naik</a:t>
            </a:r>
            <a:r>
              <a:rPr lang="en-US" dirty="0" smtClean="0"/>
              <a:t>, </a:t>
            </a:r>
            <a:r>
              <a:rPr lang="en-US" i="1" dirty="0" smtClean="0"/>
              <a:t>et al</a:t>
            </a:r>
            <a:r>
              <a:rPr lang="en-US" dirty="0" smtClean="0"/>
              <a:t>. “Hand gestures</a:t>
            </a:r>
            <a:r>
              <a:rPr lang="en-US" dirty="0" smtClean="0"/>
              <a:t>”, ‘07</a:t>
            </a:r>
            <a:endParaRPr lang="en-US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 t="13853" b="6493"/>
          <a:stretch>
            <a:fillRect/>
          </a:stretch>
        </p:blipFill>
        <p:spPr bwMode="auto">
          <a:xfrm>
            <a:off x="5324954" y="3790172"/>
            <a:ext cx="3285646" cy="1752600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889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55000" dist="18000" dir="5400000" algn="tl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xmlns:mc="http://schemas.openxmlformats.org/markup-compatibility/2006" xmlns:a14="http://schemas.microsoft.com/office/drawing/2010/main" val="FFFFFF" mc:Ignorable=""/>
            </a:contourClr>
          </a:sp3d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31" y="3867835"/>
            <a:ext cx="4202770" cy="1430541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889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55000" dist="18000" dir="5400000" algn="tl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xmlns:mc="http://schemas.openxmlformats.org/markup-compatibility/2006" xmlns:a14="http://schemas.microsoft.com/office/drawing/2010/main" val="FFFFFF" mc:Ignorable=""/>
            </a:contourClr>
          </a:sp3d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/>
          <a:srcRect b="13172"/>
          <a:stretch>
            <a:fillRect/>
          </a:stretch>
        </p:blipFill>
        <p:spPr bwMode="auto">
          <a:xfrm>
            <a:off x="5334000" y="1302002"/>
            <a:ext cx="2895600" cy="188843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889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55000" dist="18000" dir="5400000" algn="tl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xmlns:mc="http://schemas.openxmlformats.org/markup-compatibility/2006" xmlns:a14="http://schemas.microsoft.com/office/drawing/2010/main" val="FFFFFF" mc:Ignorable=""/>
            </a:contourClr>
          </a:sp3d>
        </p:spPr>
      </p:pic>
    </p:spTree>
    <p:extLst>
      <p:ext uri="{BB962C8B-B14F-4D97-AF65-F5344CB8AC3E}">
        <p14:creationId xmlns:p14="http://schemas.microsoft.com/office/powerpoint/2010/main" val="59996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91781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Saponas et al., CHI ‘</a:t>
            </a:r>
            <a:r>
              <a:rPr lang="en-US" sz="2000" dirty="0" smtClean="0"/>
              <a:t>09</a:t>
            </a:r>
            <a:endParaRPr lang="en-US" sz="2000" dirty="0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4800600" y="2057400"/>
            <a:ext cx="3962400" cy="3493515"/>
            <a:chOff x="3200400" y="1295400"/>
            <a:chExt cx="5791200" cy="5128549"/>
          </a:xfrm>
        </p:grpSpPr>
        <p:sp>
          <p:nvSpPr>
            <p:cNvPr id="13" name="Rounded Rectangle 12"/>
            <p:cNvSpPr/>
            <p:nvPr/>
          </p:nvSpPr>
          <p:spPr>
            <a:xfrm>
              <a:off x="3657600" y="1295400"/>
              <a:ext cx="5334000" cy="5128549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S:\CHI09Study\images\hand\right.png"/>
            <p:cNvPicPr>
              <a:picLocks noChangeAspect="1" noChangeArrowheads="1"/>
            </p:cNvPicPr>
            <p:nvPr/>
          </p:nvPicPr>
          <p:blipFill>
            <a:blip r:embed="rId2" cstate="print"/>
            <a:srcRect l="34783" t="21739" r="13043"/>
            <a:stretch>
              <a:fillRect/>
            </a:stretch>
          </p:blipFill>
          <p:spPr bwMode="auto">
            <a:xfrm>
              <a:off x="7276818" y="1676400"/>
              <a:ext cx="1181382" cy="1772073"/>
            </a:xfrm>
            <a:prstGeom prst="rect">
              <a:avLst/>
            </a:prstGeom>
            <a:noFill/>
          </p:spPr>
        </p:pic>
        <p:pic>
          <p:nvPicPr>
            <p:cNvPr id="6" name="Picture 5" descr="S:\CHI09Study\images\hand\center.png"/>
            <p:cNvPicPr>
              <a:picLocks noChangeAspect="1" noChangeArrowheads="1"/>
            </p:cNvPicPr>
            <p:nvPr/>
          </p:nvPicPr>
          <p:blipFill>
            <a:blip r:embed="rId3" cstate="print"/>
            <a:srcRect l="31034" t="24138" r="24138" b="13793"/>
            <a:stretch>
              <a:fillRect/>
            </a:stretch>
          </p:blipFill>
          <p:spPr bwMode="auto">
            <a:xfrm>
              <a:off x="5600418" y="1752600"/>
              <a:ext cx="1265766" cy="1752600"/>
            </a:xfrm>
            <a:prstGeom prst="rect">
              <a:avLst/>
            </a:prstGeom>
            <a:noFill/>
          </p:spPr>
        </p:pic>
        <p:pic>
          <p:nvPicPr>
            <p:cNvPr id="7" name="Picture 6" descr="S:\CHI09Study\images\hand\left.png"/>
            <p:cNvPicPr>
              <a:picLocks noChangeAspect="1" noChangeArrowheads="1"/>
            </p:cNvPicPr>
            <p:nvPr/>
          </p:nvPicPr>
          <p:blipFill>
            <a:blip r:embed="rId4" cstate="print"/>
            <a:srcRect l="26087" t="17391" r="26087"/>
            <a:stretch>
              <a:fillRect/>
            </a:stretch>
          </p:blipFill>
          <p:spPr bwMode="auto">
            <a:xfrm>
              <a:off x="4228818" y="1752600"/>
              <a:ext cx="1012613" cy="1749058"/>
            </a:xfrm>
            <a:prstGeom prst="rect">
              <a:avLst/>
            </a:prstGeom>
            <a:noFill/>
          </p:spPr>
        </p:pic>
        <p:pic>
          <p:nvPicPr>
            <p:cNvPr id="8" name="Picture 2" descr="S:\CHI09Study\images\hand\mu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0400" y="3429000"/>
              <a:ext cx="2819400" cy="2819400"/>
            </a:xfrm>
            <a:prstGeom prst="rect">
              <a:avLst/>
            </a:prstGeom>
            <a:noFill/>
          </p:spPr>
        </p:pic>
        <p:pic>
          <p:nvPicPr>
            <p:cNvPr id="9" name="Picture 4" descr="S:\CHI09Study\images\hand\ba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0" y="3810000"/>
              <a:ext cx="2514600" cy="2514600"/>
            </a:xfrm>
            <a:prstGeom prst="rect">
              <a:avLst/>
            </a:prstGeom>
            <a:noFill/>
            <a:effectLst/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1" b="3716"/>
          <a:stretch/>
        </p:blipFill>
        <p:spPr bwMode="auto">
          <a:xfrm>
            <a:off x="457200" y="2129246"/>
            <a:ext cx="3998178" cy="33440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334000" y="5911299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Saponas et </a:t>
            </a:r>
            <a:r>
              <a:rPr lang="en-US" sz="2000" dirty="0" smtClean="0"/>
              <a:t>al., UIST’09</a:t>
            </a:r>
            <a:endParaRPr lang="en-US" sz="20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914400" y="12954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Offline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1258036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Real-Time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54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Complimentary Modalities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639762"/>
          </a:xfrm>
        </p:spPr>
        <p:txBody>
          <a:bodyPr>
            <a:normAutofit/>
          </a:bodyPr>
          <a:lstStyle/>
          <a:p>
            <a:r>
              <a:rPr lang="en-US" sz="2800" dirty="0"/>
              <a:t>Interactive </a:t>
            </a:r>
            <a:r>
              <a:rPr lang="en-US" sz="2800" dirty="0" smtClean="0"/>
              <a:t>Tabletops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5025" y="1524000"/>
            <a:ext cx="4041775" cy="639762"/>
          </a:xfrm>
        </p:spPr>
        <p:txBody>
          <a:bodyPr>
            <a:normAutofit/>
          </a:bodyPr>
          <a:lstStyle/>
          <a:p>
            <a:r>
              <a:rPr lang="en-US" sz="2800" dirty="0"/>
              <a:t>Muscle </a:t>
            </a:r>
            <a:r>
              <a:rPr lang="en-US" sz="2800" dirty="0" smtClean="0"/>
              <a:t>Sensing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Easy</a:t>
            </a:r>
          </a:p>
          <a:p>
            <a:pPr lvl="1"/>
            <a:r>
              <a:rPr lang="en-US" dirty="0"/>
              <a:t>Location and footprint of  multiple contacts</a:t>
            </a:r>
          </a:p>
          <a:p>
            <a:r>
              <a:rPr lang="en-US" dirty="0"/>
              <a:t>Difficult</a:t>
            </a:r>
          </a:p>
          <a:p>
            <a:pPr lvl="1"/>
            <a:r>
              <a:rPr lang="en-US" dirty="0"/>
              <a:t>Identification of contacts</a:t>
            </a:r>
          </a:p>
          <a:p>
            <a:pPr lvl="1"/>
            <a:r>
              <a:rPr lang="en-US" dirty="0"/>
              <a:t>Sensing of </a:t>
            </a:r>
            <a:r>
              <a:rPr lang="en-US" dirty="0" smtClean="0"/>
              <a:t>pressure</a:t>
            </a:r>
            <a:endParaRPr lang="en-US" dirty="0"/>
          </a:p>
          <a:p>
            <a:pPr lvl="1"/>
            <a:r>
              <a:rPr lang="en-US" dirty="0"/>
              <a:t>Sensing above the </a:t>
            </a:r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Easy</a:t>
            </a:r>
          </a:p>
          <a:p>
            <a:pPr lvl="1"/>
            <a:r>
              <a:rPr lang="en-US" dirty="0"/>
              <a:t>Sensing muscle activation</a:t>
            </a:r>
          </a:p>
          <a:p>
            <a:pPr lvl="1"/>
            <a:r>
              <a:rPr lang="en-US" dirty="0"/>
              <a:t>Identifying muscles</a:t>
            </a:r>
          </a:p>
          <a:p>
            <a:r>
              <a:rPr lang="en-US" dirty="0"/>
              <a:t>Difficult</a:t>
            </a:r>
          </a:p>
          <a:p>
            <a:pPr lvl="1"/>
            <a:r>
              <a:rPr lang="en-US" dirty="0"/>
              <a:t>Spatial location of body parts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nifont" pitchFamily="34" charset="0"/>
              </a:rPr>
              <a:t>Our Equipment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8852" y="1206639"/>
            <a:ext cx="9079637" cy="5069874"/>
            <a:chOff x="685800" y="2656490"/>
            <a:chExt cx="7620000" cy="4069920"/>
          </a:xfrm>
        </p:grpSpPr>
        <p:pic>
          <p:nvPicPr>
            <p:cNvPr id="7" name="Picture 4" descr="D:\Sync\Papers\2009 Tabletop - EMG-Surface\images\IMG_6558.pn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14287" b="934"/>
            <a:stretch/>
          </p:blipFill>
          <p:spPr bwMode="auto">
            <a:xfrm>
              <a:off x="685800" y="2656490"/>
              <a:ext cx="7620000" cy="406992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621589" y="2667000"/>
              <a:ext cx="3342105" cy="943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effectLst>
                    <a:outerShdw blurRad="38100" dist="38100" dir="2700000" algn="tl">
                      <a:srgbClr xmlns:mc="http://schemas.openxmlformats.org/markup-compatibility/2006" xmlns:a14="http://schemas.microsoft.com/office/drawing/2010/main" val="000000" mc:Ignorable="">
                        <a:alpha val="43137"/>
                      </a:srgbClr>
                    </a:outerShdw>
                  </a:effectLst>
                </a:rPr>
                <a:t>BioSemi</a:t>
              </a:r>
              <a:r>
                <a:rPr lang="en-US" sz="2800" dirty="0" smtClean="0">
                  <a:effectLst>
                    <a:outerShdw blurRad="38100" dist="38100" dir="2700000" algn="tl">
                      <a:srgbClr xmlns:mc="http://schemas.openxmlformats.org/markup-compatibility/2006" xmlns:a14="http://schemas.microsoft.com/office/drawing/2010/main" val="000000" mc:Ignorable="">
                        <a:alpha val="43137"/>
                      </a:srgbClr>
                    </a:outerShdw>
                  </a:effectLst>
                </a:rPr>
                <a:t> EMG</a:t>
              </a:r>
            </a:p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xmlns:mc="http://schemas.openxmlformats.org/markup-compatibility/2006" xmlns:a14="http://schemas.microsoft.com/office/drawing/2010/main" val="000000" mc:Ignorable="">
                        <a:alpha val="43137"/>
                      </a:srgbClr>
                    </a:outerShdw>
                  </a:effectLst>
                </a:rPr>
                <a:t>Monitor/Amplifier</a:t>
              </a:r>
              <a:endParaRPr lang="en-US" sz="2800" dirty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27905" y="6096000"/>
              <a:ext cx="3592095" cy="517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Microsoft Surface</a:t>
              </a:r>
              <a:endParaRPr lang="en-US" sz="2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24600" y="3048001"/>
              <a:ext cx="1713832" cy="943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xmlns:mc="http://schemas.openxmlformats.org/markup-compatibility/2006" xmlns:a14="http://schemas.microsoft.com/office/drawing/2010/main" val="000000" mc:Ignorable="">
                        <a:alpha val="43137"/>
                      </a:srgbClr>
                    </a:outerShdw>
                  </a:effectLst>
                </a:rPr>
                <a:t>Forearm sensors</a:t>
              </a:r>
              <a:endParaRPr lang="en-US" sz="2800" dirty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000000" mc:Ignorable="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5257800" y="3733800"/>
              <a:ext cx="1219200" cy="12192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 flipV="1">
              <a:off x="4849586" y="3733800"/>
              <a:ext cx="1627414" cy="990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350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Challenges in Sensing Fingers</a:t>
            </a:r>
            <a:endParaRPr lang="en-US" dirty="0"/>
          </a:p>
        </p:txBody>
      </p:sp>
      <p:pic>
        <p:nvPicPr>
          <p:cNvPr id="8" name="Picture 2" descr="C:\Users\saponas\svn\pubs\chi08-muCIs\Gray418.png"/>
          <p:cNvPicPr>
            <a:picLocks noChangeAspect="1" noChangeArrowheads="1"/>
          </p:cNvPicPr>
          <p:nvPr/>
        </p:nvPicPr>
        <p:blipFill>
          <a:blip r:embed="rId3" cstate="print"/>
          <a:srcRect t="24497" b="5882"/>
          <a:stretch>
            <a:fillRect/>
          </a:stretch>
        </p:blipFill>
        <p:spPr bwMode="auto">
          <a:xfrm rot="5400000">
            <a:off x="2456597" y="-820003"/>
            <a:ext cx="4267200" cy="9107606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">
              <a:shade val="85000"/>
            </a:srgbClr>
          </a:solidFill>
          <a:ln w="88900" cap="sq">
            <a:solidFill>
              <a:srgbClr xmlns:mc="http://schemas.openxmlformats.org/markup-compatibility/2006" xmlns:a14="http://schemas.microsoft.com/office/drawing/2010/main" val="FFFFFF" mc:Ignorable=""/>
            </a:solidFill>
            <a:miter lim="800000"/>
          </a:ln>
          <a:effectLst>
            <a:outerShdw blurRad="55000" dist="18000" dir="5400000" algn="tl" rotWithShape="0">
              <a:srgbClr xmlns:mc="http://schemas.openxmlformats.org/markup-compatibility/2006" xmlns:a14="http://schemas.microsoft.com/office/drawing/2010/main" val="000000" mc:Ignorable="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xmlns:mc="http://schemas.openxmlformats.org/markup-compatibility/2006" xmlns:a14="http://schemas.microsoft.com/office/drawing/2010/main" val="FFFFFF" mc:Ignorable=""/>
            </a:contourClr>
          </a:sp3d>
        </p:spPr>
      </p:pic>
      <p:sp>
        <p:nvSpPr>
          <p:cNvPr id="10" name="Down Arrow 9"/>
          <p:cNvSpPr/>
          <p:nvPr/>
        </p:nvSpPr>
        <p:spPr>
          <a:xfrm rot="18928126">
            <a:off x="7301849" y="2013441"/>
            <a:ext cx="685800" cy="198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542324">
            <a:off x="2834132" y="1269897"/>
            <a:ext cx="685800" cy="198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30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4E5B6F" mc:Ignorable=""/>
      </a:dk2>
      <a:lt2>
        <a:srgbClr xmlns:mc="http://schemas.openxmlformats.org/markup-compatibility/2006" xmlns:a14="http://schemas.microsoft.com/office/drawing/2010/main" val="D6ECFF" mc:Ignorable=""/>
      </a:lt2>
      <a:accent1>
        <a:srgbClr xmlns:mc="http://schemas.openxmlformats.org/markup-compatibility/2006" xmlns:a14="http://schemas.microsoft.com/office/drawing/2010/main" val="7FD13B" mc:Ignorable=""/>
      </a:accent1>
      <a:accent2>
        <a:srgbClr xmlns:mc="http://schemas.openxmlformats.org/markup-compatibility/2006" xmlns:a14="http://schemas.microsoft.com/office/drawing/2010/main" val="EA157A" mc:Ignorable=""/>
      </a:accent2>
      <a:accent3>
        <a:srgbClr xmlns:mc="http://schemas.openxmlformats.org/markup-compatibility/2006" xmlns:a14="http://schemas.microsoft.com/office/drawing/2010/main" val="FEB80A" mc:Ignorable=""/>
      </a:accent3>
      <a:accent4>
        <a:srgbClr xmlns:mc="http://schemas.openxmlformats.org/markup-compatibility/2006" xmlns:a14="http://schemas.microsoft.com/office/drawing/2010/main" val="00ADDC" mc:Ignorable=""/>
      </a:accent4>
      <a:accent5>
        <a:srgbClr xmlns:mc="http://schemas.openxmlformats.org/markup-compatibility/2006" xmlns:a14="http://schemas.microsoft.com/office/drawing/2010/main" val="738AC8" mc:Ignorable=""/>
      </a:accent5>
      <a:accent6>
        <a:srgbClr xmlns:mc="http://schemas.openxmlformats.org/markup-compatibility/2006" xmlns:a14="http://schemas.microsoft.com/office/drawing/2010/main" val="1AB39F" mc:Ignorable=""/>
      </a:accent6>
      <a:hlink>
        <a:srgbClr xmlns:mc="http://schemas.openxmlformats.org/markup-compatibility/2006" xmlns:a14="http://schemas.microsoft.com/office/drawing/2010/main" val="EB8803" mc:Ignorable=""/>
      </a:hlink>
      <a:folHlink>
        <a:srgbClr xmlns:mc="http://schemas.openxmlformats.org/markup-compatibility/2006" xmlns:a14="http://schemas.microsoft.com/office/drawing/2010/main" val="5F7791" mc:Ignorable="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6879</TotalTime>
  <Words>885</Words>
  <Application>Microsoft Office PowerPoint</Application>
  <PresentationFormat>On-screen Show (4:3)</PresentationFormat>
  <Paragraphs>203</Paragraphs>
  <Slides>30</Slides>
  <Notes>15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Metro</vt:lpstr>
      <vt:lpstr> Enhancing Input On and Above the Interactive Surface with Muscle Sensing </vt:lpstr>
      <vt:lpstr>Touch Sensitive Interfaces</vt:lpstr>
      <vt:lpstr>Our Approach</vt:lpstr>
      <vt:lpstr>Sensing Muscle Activation</vt:lpstr>
      <vt:lpstr>Related Work</vt:lpstr>
      <vt:lpstr>Related Work </vt:lpstr>
      <vt:lpstr>Complimentary Modalities</vt:lpstr>
      <vt:lpstr>Our Equipment</vt:lpstr>
      <vt:lpstr>Challenges in Sensing Fingers</vt:lpstr>
      <vt:lpstr>EMG Sensors &amp; Data</vt:lpstr>
      <vt:lpstr>Stimulus Response Training</vt:lpstr>
      <vt:lpstr>Gesture Classification</vt:lpstr>
      <vt:lpstr>Gesture Classification</vt:lpstr>
      <vt:lpstr>Gesture Classification</vt:lpstr>
      <vt:lpstr>EMG + Surface Interactions</vt:lpstr>
      <vt:lpstr>Pressure Sensing</vt:lpstr>
      <vt:lpstr>Finger Identification</vt:lpstr>
      <vt:lpstr>Off-Surface Interactions</vt:lpstr>
      <vt:lpstr>Off-Surface Interactions</vt:lpstr>
      <vt:lpstr>UI Considerations</vt:lpstr>
      <vt:lpstr>UI Considerations</vt:lpstr>
      <vt:lpstr>Pilot Experiment</vt:lpstr>
      <vt:lpstr>Experiment Results</vt:lpstr>
      <vt:lpstr>Limitations</vt:lpstr>
      <vt:lpstr>Big Challenges</vt:lpstr>
      <vt:lpstr>Addressing the Challenges</vt:lpstr>
      <vt:lpstr>Wireless EMG Armband</vt:lpstr>
      <vt:lpstr>Thank You </vt:lpstr>
      <vt:lpstr>Extras</vt:lpstr>
      <vt:lpstr>Sensor Stream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Mouse 2.0</dc:title>
  <dc:creator>Hrvoje Benko</dc:creator>
  <cp:lastModifiedBy>Hrvoje Benko</cp:lastModifiedBy>
  <cp:revision>223</cp:revision>
  <dcterms:created xsi:type="dcterms:W3CDTF">2008-12-02T02:17:47Z</dcterms:created>
  <dcterms:modified xsi:type="dcterms:W3CDTF">2009-11-24T16:51:15Z</dcterms:modified>
</cp:coreProperties>
</file>